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Action1.xml" ContentType="application/vnd.ms-office.inkAction+xml"/>
  <Override PartName="/ppt/notesSlides/notesSlide7.xml" ContentType="application/vnd.openxmlformats-officedocument.presentationml.notesSlide+xml"/>
  <Override PartName="/ppt/ink/inkAction2.xml" ContentType="application/vnd.ms-office.inkAction+xml"/>
  <Override PartName="/ppt/notesSlides/notesSlide8.xml" ContentType="application/vnd.openxmlformats-officedocument.presentationml.notesSlide+xml"/>
  <Override PartName="/ppt/ink/inkAction3.xml" ContentType="application/vnd.ms-office.inkAction+xml"/>
  <Override PartName="/ppt/notesSlides/notesSlide9.xml" ContentType="application/vnd.openxmlformats-officedocument.presentationml.notesSlide+xml"/>
  <Override PartName="/ppt/ink/inkAction4.xml" ContentType="application/vnd.ms-office.inkAction+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Action5.xml" ContentType="application/vnd.ms-office.inkAction+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56" r:id="rId5"/>
    <p:sldId id="277" r:id="rId6"/>
    <p:sldId id="268" r:id="rId7"/>
    <p:sldId id="279" r:id="rId8"/>
    <p:sldId id="297" r:id="rId9"/>
    <p:sldId id="292" r:id="rId10"/>
    <p:sldId id="293" r:id="rId11"/>
    <p:sldId id="294" r:id="rId12"/>
    <p:sldId id="295" r:id="rId13"/>
    <p:sldId id="296" r:id="rId14"/>
    <p:sldId id="290"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226" autoAdjust="0"/>
  </p:normalViewPr>
  <p:slideViewPr>
    <p:cSldViewPr snapToGrid="0">
      <p:cViewPr>
        <p:scale>
          <a:sx n="75" d="100"/>
          <a:sy n="75" d="100"/>
        </p:scale>
        <p:origin x="540" y="54"/>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DFEB9F-10E6-4236-BC0D-21FBFE29BD5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8065DAF0-B25B-400A-97C3-C1594845BA85}">
      <dgm:prSet phldrT="[Text]"/>
      <dgm:spPr/>
      <dgm:t>
        <a:bodyPr/>
        <a:lstStyle/>
        <a:p>
          <a:r>
            <a:rPr lang="en-US" b="0" i="0" dirty="0">
              <a:effectLst/>
              <a:latin typeface="Manrope"/>
            </a:rPr>
            <a:t>What is the impact of the 5G launch on our revenue?</a:t>
          </a:r>
          <a:endParaRPr lang="en-IN" dirty="0"/>
        </a:p>
      </dgm:t>
    </dgm:pt>
    <dgm:pt modelId="{67B69DAC-CAA4-4B67-B9FF-2278F8AF8E31}" type="parTrans" cxnId="{5C79D809-2857-41E2-B748-8611220CFE7C}">
      <dgm:prSet/>
      <dgm:spPr/>
      <dgm:t>
        <a:bodyPr/>
        <a:lstStyle/>
        <a:p>
          <a:endParaRPr lang="en-IN"/>
        </a:p>
      </dgm:t>
    </dgm:pt>
    <dgm:pt modelId="{F8AFB637-62A5-4F3D-AA06-F19955C2FD73}" type="sibTrans" cxnId="{5C79D809-2857-41E2-B748-8611220CFE7C}">
      <dgm:prSet/>
      <dgm:spPr/>
      <dgm:t>
        <a:bodyPr/>
        <a:lstStyle/>
        <a:p>
          <a:endParaRPr lang="en-IN"/>
        </a:p>
      </dgm:t>
    </dgm:pt>
    <dgm:pt modelId="{D91FA88A-1762-439A-A97B-34CBA6DA664C}">
      <dgm:prSet phldrT="[Text]"/>
      <dgm:spPr/>
      <dgm:t>
        <a:bodyPr/>
        <a:lstStyle/>
        <a:p>
          <a:pPr>
            <a:buFont typeface="+mj-lt"/>
            <a:buAutoNum type="arabicPeriod"/>
          </a:pPr>
          <a:r>
            <a:rPr lang="en-US" b="0" i="0">
              <a:effectLst/>
              <a:latin typeface="Manrope"/>
            </a:rPr>
            <a:t>Is there any plan affected largely by the 5G launch? Should we continue or discontinue that plan?</a:t>
          </a:r>
          <a:endParaRPr lang="en-IN" dirty="0"/>
        </a:p>
      </dgm:t>
    </dgm:pt>
    <dgm:pt modelId="{A44E7C83-0F59-4040-9FE3-120311066168}" type="parTrans" cxnId="{2AB2D5AE-449D-4F0F-B28C-F4E7AC767959}">
      <dgm:prSet/>
      <dgm:spPr/>
      <dgm:t>
        <a:bodyPr/>
        <a:lstStyle/>
        <a:p>
          <a:endParaRPr lang="en-IN"/>
        </a:p>
      </dgm:t>
    </dgm:pt>
    <dgm:pt modelId="{4B0A1E4A-6FEE-47FB-B089-C064E911F9A3}" type="sibTrans" cxnId="{2AB2D5AE-449D-4F0F-B28C-F4E7AC767959}">
      <dgm:prSet/>
      <dgm:spPr/>
      <dgm:t>
        <a:bodyPr/>
        <a:lstStyle/>
        <a:p>
          <a:endParaRPr lang="en-IN"/>
        </a:p>
      </dgm:t>
    </dgm:pt>
    <dgm:pt modelId="{A5D49F75-D161-41A0-98A9-3F65370F2E77}">
      <dgm:prSet phldrT="[Text]"/>
      <dgm:spPr/>
      <dgm:t>
        <a:bodyPr/>
        <a:lstStyle/>
        <a:p>
          <a:pPr>
            <a:buFont typeface="+mj-lt"/>
            <a:buAutoNum type="arabicPeriod"/>
          </a:pPr>
          <a:r>
            <a:rPr lang="en-US" b="0" i="0" dirty="0">
              <a:effectLst/>
              <a:latin typeface="Manrope"/>
            </a:rPr>
            <a:t>Is there any plan that is discontinued after the 5G launch? What is the reason for it?</a:t>
          </a:r>
          <a:endParaRPr lang="en-IN" dirty="0"/>
        </a:p>
      </dgm:t>
    </dgm:pt>
    <dgm:pt modelId="{11355191-FCCD-4E81-9258-8DB98F85E0F1}" type="parTrans" cxnId="{A28EF638-439C-4FC6-9C4C-24C69D32CCCE}">
      <dgm:prSet/>
      <dgm:spPr/>
      <dgm:t>
        <a:bodyPr/>
        <a:lstStyle/>
        <a:p>
          <a:endParaRPr lang="en-IN"/>
        </a:p>
      </dgm:t>
    </dgm:pt>
    <dgm:pt modelId="{8E3F0ABB-80CD-4C8F-BB46-5640915FC531}" type="sibTrans" cxnId="{A28EF638-439C-4FC6-9C4C-24C69D32CCCE}">
      <dgm:prSet/>
      <dgm:spPr/>
      <dgm:t>
        <a:bodyPr/>
        <a:lstStyle/>
        <a:p>
          <a:endParaRPr lang="en-IN"/>
        </a:p>
      </dgm:t>
    </dgm:pt>
    <dgm:pt modelId="{A90CD7D4-1CAE-4256-B0CD-4A10B5F6FA4E}">
      <dgm:prSet/>
      <dgm:spPr/>
      <dgm:t>
        <a:bodyPr/>
        <a:lstStyle/>
        <a:p>
          <a:r>
            <a:rPr lang="en-US" b="0" i="0">
              <a:effectLst/>
              <a:latin typeface="Manrope"/>
            </a:rPr>
            <a:t>Which KPI is underperforming after the 5G launch?</a:t>
          </a:r>
          <a:endParaRPr lang="en-US" b="0" i="0" dirty="0">
            <a:effectLst/>
            <a:latin typeface="Manrope"/>
          </a:endParaRPr>
        </a:p>
      </dgm:t>
    </dgm:pt>
    <dgm:pt modelId="{EE20821A-F440-4B4C-B6D6-2F70062782BA}" type="parTrans" cxnId="{03C32673-ACC7-44E4-8815-25CA3A62244E}">
      <dgm:prSet/>
      <dgm:spPr/>
      <dgm:t>
        <a:bodyPr/>
        <a:lstStyle/>
        <a:p>
          <a:endParaRPr lang="en-IN"/>
        </a:p>
      </dgm:t>
    </dgm:pt>
    <dgm:pt modelId="{256A59A3-CC09-4C37-B8FF-B769122B78E0}" type="sibTrans" cxnId="{03C32673-ACC7-44E4-8815-25CA3A62244E}">
      <dgm:prSet/>
      <dgm:spPr/>
      <dgm:t>
        <a:bodyPr/>
        <a:lstStyle/>
        <a:p>
          <a:endParaRPr lang="en-IN"/>
        </a:p>
      </dgm:t>
    </dgm:pt>
    <dgm:pt modelId="{101311C1-7FB7-4D1D-9332-12AAE2DC75AA}">
      <dgm:prSet/>
      <dgm:spPr/>
      <dgm:t>
        <a:bodyPr/>
        <a:lstStyle/>
        <a:p>
          <a:pPr>
            <a:buFont typeface="+mj-lt"/>
            <a:buAutoNum type="arabicPeriod"/>
          </a:pPr>
          <a:r>
            <a:rPr lang="en-US" b="0" i="0">
              <a:effectLst/>
              <a:latin typeface="Manrope"/>
            </a:rPr>
            <a:t>After the 5G launch, which plans are performing well in terms of revenue? Which plans are not performing well?</a:t>
          </a:r>
          <a:endParaRPr lang="en-US" b="0" i="0" dirty="0">
            <a:effectLst/>
            <a:latin typeface="Manrope"/>
          </a:endParaRPr>
        </a:p>
      </dgm:t>
    </dgm:pt>
    <dgm:pt modelId="{33B55B7A-6C7D-47D4-81A6-3A4F1747800C}" type="parTrans" cxnId="{3D857243-6740-4752-BA7D-0C5B67097F3B}">
      <dgm:prSet/>
      <dgm:spPr/>
      <dgm:t>
        <a:bodyPr/>
        <a:lstStyle/>
        <a:p>
          <a:endParaRPr lang="en-IN"/>
        </a:p>
      </dgm:t>
    </dgm:pt>
    <dgm:pt modelId="{E78DA6DA-27D2-4666-9F03-CD70ED562802}" type="sibTrans" cxnId="{3D857243-6740-4752-BA7D-0C5B67097F3B}">
      <dgm:prSet/>
      <dgm:spPr/>
      <dgm:t>
        <a:bodyPr/>
        <a:lstStyle/>
        <a:p>
          <a:endParaRPr lang="en-IN"/>
        </a:p>
      </dgm:t>
    </dgm:pt>
    <dgm:pt modelId="{F5006A6A-412E-44F8-9825-14AAF0F55D95}" type="pres">
      <dgm:prSet presAssocID="{6BDFEB9F-10E6-4236-BC0D-21FBFE29BD59}" presName="Name0" presStyleCnt="0">
        <dgm:presLayoutVars>
          <dgm:chMax val="7"/>
          <dgm:chPref val="7"/>
          <dgm:dir/>
        </dgm:presLayoutVars>
      </dgm:prSet>
      <dgm:spPr/>
    </dgm:pt>
    <dgm:pt modelId="{1D71C0CC-E83A-49C8-A3BA-24A9A1148E02}" type="pres">
      <dgm:prSet presAssocID="{6BDFEB9F-10E6-4236-BC0D-21FBFE29BD59}" presName="Name1" presStyleCnt="0"/>
      <dgm:spPr/>
    </dgm:pt>
    <dgm:pt modelId="{ADF31E69-B68C-44D7-A302-03226B847BB4}" type="pres">
      <dgm:prSet presAssocID="{6BDFEB9F-10E6-4236-BC0D-21FBFE29BD59}" presName="cycle" presStyleCnt="0"/>
      <dgm:spPr/>
    </dgm:pt>
    <dgm:pt modelId="{78FE2587-7118-46A6-9AFE-578B1D4AF295}" type="pres">
      <dgm:prSet presAssocID="{6BDFEB9F-10E6-4236-BC0D-21FBFE29BD59}" presName="srcNode" presStyleLbl="node1" presStyleIdx="0" presStyleCnt="5"/>
      <dgm:spPr/>
    </dgm:pt>
    <dgm:pt modelId="{2AAE0D81-68A1-4A6F-A5A5-B0A48FEE8341}" type="pres">
      <dgm:prSet presAssocID="{6BDFEB9F-10E6-4236-BC0D-21FBFE29BD59}" presName="conn" presStyleLbl="parChTrans1D2" presStyleIdx="0" presStyleCnt="1"/>
      <dgm:spPr/>
    </dgm:pt>
    <dgm:pt modelId="{FDEFADE6-A326-4EAF-83A8-5D354614E453}" type="pres">
      <dgm:prSet presAssocID="{6BDFEB9F-10E6-4236-BC0D-21FBFE29BD59}" presName="extraNode" presStyleLbl="node1" presStyleIdx="0" presStyleCnt="5"/>
      <dgm:spPr/>
    </dgm:pt>
    <dgm:pt modelId="{08DD309B-6575-4FB3-BBDA-60254E55ABCB}" type="pres">
      <dgm:prSet presAssocID="{6BDFEB9F-10E6-4236-BC0D-21FBFE29BD59}" presName="dstNode" presStyleLbl="node1" presStyleIdx="0" presStyleCnt="5"/>
      <dgm:spPr/>
    </dgm:pt>
    <dgm:pt modelId="{0C8693DD-B10A-449A-B364-96AE98A6BDBA}" type="pres">
      <dgm:prSet presAssocID="{8065DAF0-B25B-400A-97C3-C1594845BA85}" presName="text_1" presStyleLbl="node1" presStyleIdx="0" presStyleCnt="5">
        <dgm:presLayoutVars>
          <dgm:bulletEnabled val="1"/>
        </dgm:presLayoutVars>
      </dgm:prSet>
      <dgm:spPr/>
    </dgm:pt>
    <dgm:pt modelId="{7EE34E4D-5154-40E5-AB43-A92FE99997CE}" type="pres">
      <dgm:prSet presAssocID="{8065DAF0-B25B-400A-97C3-C1594845BA85}" presName="accent_1" presStyleCnt="0"/>
      <dgm:spPr/>
    </dgm:pt>
    <dgm:pt modelId="{6A6F77A0-F5E9-4C82-B57E-96B19C817EAF}" type="pres">
      <dgm:prSet presAssocID="{8065DAF0-B25B-400A-97C3-C1594845BA85}" presName="accentRepeatNode" presStyleLbl="solidFgAcc1" presStyleIdx="0" presStyleCnt="5"/>
      <dgm:spPr/>
    </dgm:pt>
    <dgm:pt modelId="{0D06EE3D-0595-4101-8BE7-425B7A1F627B}" type="pres">
      <dgm:prSet presAssocID="{A90CD7D4-1CAE-4256-B0CD-4A10B5F6FA4E}" presName="text_2" presStyleLbl="node1" presStyleIdx="1" presStyleCnt="5">
        <dgm:presLayoutVars>
          <dgm:bulletEnabled val="1"/>
        </dgm:presLayoutVars>
      </dgm:prSet>
      <dgm:spPr/>
    </dgm:pt>
    <dgm:pt modelId="{620EDE8C-2125-422E-8CB6-6F0A8B38BB0F}" type="pres">
      <dgm:prSet presAssocID="{A90CD7D4-1CAE-4256-B0CD-4A10B5F6FA4E}" presName="accent_2" presStyleCnt="0"/>
      <dgm:spPr/>
    </dgm:pt>
    <dgm:pt modelId="{D35465A4-4899-4418-A66B-CE399B371E57}" type="pres">
      <dgm:prSet presAssocID="{A90CD7D4-1CAE-4256-B0CD-4A10B5F6FA4E}" presName="accentRepeatNode" presStyleLbl="solidFgAcc1" presStyleIdx="1" presStyleCnt="5"/>
      <dgm:spPr/>
    </dgm:pt>
    <dgm:pt modelId="{3B634ABF-35F5-40DD-BC25-6C8EEFF0A79A}" type="pres">
      <dgm:prSet presAssocID="{101311C1-7FB7-4D1D-9332-12AAE2DC75AA}" presName="text_3" presStyleLbl="node1" presStyleIdx="2" presStyleCnt="5">
        <dgm:presLayoutVars>
          <dgm:bulletEnabled val="1"/>
        </dgm:presLayoutVars>
      </dgm:prSet>
      <dgm:spPr/>
    </dgm:pt>
    <dgm:pt modelId="{C4F6E7DA-FC4E-47E2-A15C-B9C0D8380E3E}" type="pres">
      <dgm:prSet presAssocID="{101311C1-7FB7-4D1D-9332-12AAE2DC75AA}" presName="accent_3" presStyleCnt="0"/>
      <dgm:spPr/>
    </dgm:pt>
    <dgm:pt modelId="{F31B1B3E-B1B2-415B-8F44-DBFE80D4A1F6}" type="pres">
      <dgm:prSet presAssocID="{101311C1-7FB7-4D1D-9332-12AAE2DC75AA}" presName="accentRepeatNode" presStyleLbl="solidFgAcc1" presStyleIdx="2" presStyleCnt="5"/>
      <dgm:spPr/>
    </dgm:pt>
    <dgm:pt modelId="{A7AA9ECC-3852-478E-99FB-B70FA92A0EA1}" type="pres">
      <dgm:prSet presAssocID="{D91FA88A-1762-439A-A97B-34CBA6DA664C}" presName="text_4" presStyleLbl="node1" presStyleIdx="3" presStyleCnt="5">
        <dgm:presLayoutVars>
          <dgm:bulletEnabled val="1"/>
        </dgm:presLayoutVars>
      </dgm:prSet>
      <dgm:spPr/>
    </dgm:pt>
    <dgm:pt modelId="{EDE0E02C-38E3-4896-8EFB-308DAB195618}" type="pres">
      <dgm:prSet presAssocID="{D91FA88A-1762-439A-A97B-34CBA6DA664C}" presName="accent_4" presStyleCnt="0"/>
      <dgm:spPr/>
    </dgm:pt>
    <dgm:pt modelId="{2172DA88-FAC3-4E8C-97ED-E05BBB66347B}" type="pres">
      <dgm:prSet presAssocID="{D91FA88A-1762-439A-A97B-34CBA6DA664C}" presName="accentRepeatNode" presStyleLbl="solidFgAcc1" presStyleIdx="3" presStyleCnt="5"/>
      <dgm:spPr/>
    </dgm:pt>
    <dgm:pt modelId="{4F711781-CA3D-493C-AD38-7C5D3F4E5C82}" type="pres">
      <dgm:prSet presAssocID="{A5D49F75-D161-41A0-98A9-3F65370F2E77}" presName="text_5" presStyleLbl="node1" presStyleIdx="4" presStyleCnt="5">
        <dgm:presLayoutVars>
          <dgm:bulletEnabled val="1"/>
        </dgm:presLayoutVars>
      </dgm:prSet>
      <dgm:spPr/>
    </dgm:pt>
    <dgm:pt modelId="{234E3E9D-A303-4B0C-8DD8-0DED32998C2C}" type="pres">
      <dgm:prSet presAssocID="{A5D49F75-D161-41A0-98A9-3F65370F2E77}" presName="accent_5" presStyleCnt="0"/>
      <dgm:spPr/>
    </dgm:pt>
    <dgm:pt modelId="{349948D2-AED0-4409-9677-88508BF76FE9}" type="pres">
      <dgm:prSet presAssocID="{A5D49F75-D161-41A0-98A9-3F65370F2E77}" presName="accentRepeatNode" presStyleLbl="solidFgAcc1" presStyleIdx="4" presStyleCnt="5"/>
      <dgm:spPr/>
    </dgm:pt>
  </dgm:ptLst>
  <dgm:cxnLst>
    <dgm:cxn modelId="{D684DF08-32CE-4352-98A4-D18C87E8FF4B}" type="presOf" srcId="{101311C1-7FB7-4D1D-9332-12AAE2DC75AA}" destId="{3B634ABF-35F5-40DD-BC25-6C8EEFF0A79A}" srcOrd="0" destOrd="0" presId="urn:microsoft.com/office/officeart/2008/layout/VerticalCurvedList"/>
    <dgm:cxn modelId="{5C79D809-2857-41E2-B748-8611220CFE7C}" srcId="{6BDFEB9F-10E6-4236-BC0D-21FBFE29BD59}" destId="{8065DAF0-B25B-400A-97C3-C1594845BA85}" srcOrd="0" destOrd="0" parTransId="{67B69DAC-CAA4-4B67-B9FF-2278F8AF8E31}" sibTransId="{F8AFB637-62A5-4F3D-AA06-F19955C2FD73}"/>
    <dgm:cxn modelId="{FDE67E11-BE06-4CF5-88C1-CBF70E5CF3CE}" type="presOf" srcId="{F8AFB637-62A5-4F3D-AA06-F19955C2FD73}" destId="{2AAE0D81-68A1-4A6F-A5A5-B0A48FEE8341}" srcOrd="0" destOrd="0" presId="urn:microsoft.com/office/officeart/2008/layout/VerticalCurvedList"/>
    <dgm:cxn modelId="{4512AF19-5F46-4008-9CEC-32888FB6351C}" type="presOf" srcId="{D91FA88A-1762-439A-A97B-34CBA6DA664C}" destId="{A7AA9ECC-3852-478E-99FB-B70FA92A0EA1}" srcOrd="0" destOrd="0" presId="urn:microsoft.com/office/officeart/2008/layout/VerticalCurvedList"/>
    <dgm:cxn modelId="{3D5DAF1E-112E-41D1-8BB3-F660F806B726}" type="presOf" srcId="{6BDFEB9F-10E6-4236-BC0D-21FBFE29BD59}" destId="{F5006A6A-412E-44F8-9825-14AAF0F55D95}" srcOrd="0" destOrd="0" presId="urn:microsoft.com/office/officeart/2008/layout/VerticalCurvedList"/>
    <dgm:cxn modelId="{ACA5C637-6CFA-4A54-871F-6EA6C24DAEFC}" type="presOf" srcId="{8065DAF0-B25B-400A-97C3-C1594845BA85}" destId="{0C8693DD-B10A-449A-B364-96AE98A6BDBA}" srcOrd="0" destOrd="0" presId="urn:microsoft.com/office/officeart/2008/layout/VerticalCurvedList"/>
    <dgm:cxn modelId="{A28EF638-439C-4FC6-9C4C-24C69D32CCCE}" srcId="{6BDFEB9F-10E6-4236-BC0D-21FBFE29BD59}" destId="{A5D49F75-D161-41A0-98A9-3F65370F2E77}" srcOrd="4" destOrd="0" parTransId="{11355191-FCCD-4E81-9258-8DB98F85E0F1}" sibTransId="{8E3F0ABB-80CD-4C8F-BB46-5640915FC531}"/>
    <dgm:cxn modelId="{3D857243-6740-4752-BA7D-0C5B67097F3B}" srcId="{6BDFEB9F-10E6-4236-BC0D-21FBFE29BD59}" destId="{101311C1-7FB7-4D1D-9332-12AAE2DC75AA}" srcOrd="2" destOrd="0" parTransId="{33B55B7A-6C7D-47D4-81A6-3A4F1747800C}" sibTransId="{E78DA6DA-27D2-4666-9F03-CD70ED562802}"/>
    <dgm:cxn modelId="{6006A56D-4231-4282-A20B-DEC5169A3251}" type="presOf" srcId="{A5D49F75-D161-41A0-98A9-3F65370F2E77}" destId="{4F711781-CA3D-493C-AD38-7C5D3F4E5C82}" srcOrd="0" destOrd="0" presId="urn:microsoft.com/office/officeart/2008/layout/VerticalCurvedList"/>
    <dgm:cxn modelId="{03C32673-ACC7-44E4-8815-25CA3A62244E}" srcId="{6BDFEB9F-10E6-4236-BC0D-21FBFE29BD59}" destId="{A90CD7D4-1CAE-4256-B0CD-4A10B5F6FA4E}" srcOrd="1" destOrd="0" parTransId="{EE20821A-F440-4B4C-B6D6-2F70062782BA}" sibTransId="{256A59A3-CC09-4C37-B8FF-B769122B78E0}"/>
    <dgm:cxn modelId="{E76A18AE-32CE-4C98-A459-19A65AD1BFC9}" type="presOf" srcId="{A90CD7D4-1CAE-4256-B0CD-4A10B5F6FA4E}" destId="{0D06EE3D-0595-4101-8BE7-425B7A1F627B}" srcOrd="0" destOrd="0" presId="urn:microsoft.com/office/officeart/2008/layout/VerticalCurvedList"/>
    <dgm:cxn modelId="{2AB2D5AE-449D-4F0F-B28C-F4E7AC767959}" srcId="{6BDFEB9F-10E6-4236-BC0D-21FBFE29BD59}" destId="{D91FA88A-1762-439A-A97B-34CBA6DA664C}" srcOrd="3" destOrd="0" parTransId="{A44E7C83-0F59-4040-9FE3-120311066168}" sibTransId="{4B0A1E4A-6FEE-47FB-B089-C064E911F9A3}"/>
    <dgm:cxn modelId="{B52F5EA1-2352-4139-8F46-1AA22EE911A5}" type="presParOf" srcId="{F5006A6A-412E-44F8-9825-14AAF0F55D95}" destId="{1D71C0CC-E83A-49C8-A3BA-24A9A1148E02}" srcOrd="0" destOrd="0" presId="urn:microsoft.com/office/officeart/2008/layout/VerticalCurvedList"/>
    <dgm:cxn modelId="{12E81D3B-AB79-4EE2-9013-9B5AA034E63E}" type="presParOf" srcId="{1D71C0CC-E83A-49C8-A3BA-24A9A1148E02}" destId="{ADF31E69-B68C-44D7-A302-03226B847BB4}" srcOrd="0" destOrd="0" presId="urn:microsoft.com/office/officeart/2008/layout/VerticalCurvedList"/>
    <dgm:cxn modelId="{9E86F80F-79B5-40A0-B944-401EEBC9042D}" type="presParOf" srcId="{ADF31E69-B68C-44D7-A302-03226B847BB4}" destId="{78FE2587-7118-46A6-9AFE-578B1D4AF295}" srcOrd="0" destOrd="0" presId="urn:microsoft.com/office/officeart/2008/layout/VerticalCurvedList"/>
    <dgm:cxn modelId="{9AC278AA-CC43-418A-9664-C893740DF4BE}" type="presParOf" srcId="{ADF31E69-B68C-44D7-A302-03226B847BB4}" destId="{2AAE0D81-68A1-4A6F-A5A5-B0A48FEE8341}" srcOrd="1" destOrd="0" presId="urn:microsoft.com/office/officeart/2008/layout/VerticalCurvedList"/>
    <dgm:cxn modelId="{CB4C1239-3B8B-4844-A10C-47A0CC123A52}" type="presParOf" srcId="{ADF31E69-B68C-44D7-A302-03226B847BB4}" destId="{FDEFADE6-A326-4EAF-83A8-5D354614E453}" srcOrd="2" destOrd="0" presId="urn:microsoft.com/office/officeart/2008/layout/VerticalCurvedList"/>
    <dgm:cxn modelId="{3D376B51-CFE0-46F5-9A5A-560B96258D78}" type="presParOf" srcId="{ADF31E69-B68C-44D7-A302-03226B847BB4}" destId="{08DD309B-6575-4FB3-BBDA-60254E55ABCB}" srcOrd="3" destOrd="0" presId="urn:microsoft.com/office/officeart/2008/layout/VerticalCurvedList"/>
    <dgm:cxn modelId="{E3D692D6-0C01-4419-83D5-37E9FF0E5567}" type="presParOf" srcId="{1D71C0CC-E83A-49C8-A3BA-24A9A1148E02}" destId="{0C8693DD-B10A-449A-B364-96AE98A6BDBA}" srcOrd="1" destOrd="0" presId="urn:microsoft.com/office/officeart/2008/layout/VerticalCurvedList"/>
    <dgm:cxn modelId="{E7D3FAF2-819A-463B-BD17-B5E1304BDB78}" type="presParOf" srcId="{1D71C0CC-E83A-49C8-A3BA-24A9A1148E02}" destId="{7EE34E4D-5154-40E5-AB43-A92FE99997CE}" srcOrd="2" destOrd="0" presId="urn:microsoft.com/office/officeart/2008/layout/VerticalCurvedList"/>
    <dgm:cxn modelId="{DD6D1BD3-A732-4E1C-8A12-440539D9B0C0}" type="presParOf" srcId="{7EE34E4D-5154-40E5-AB43-A92FE99997CE}" destId="{6A6F77A0-F5E9-4C82-B57E-96B19C817EAF}" srcOrd="0" destOrd="0" presId="urn:microsoft.com/office/officeart/2008/layout/VerticalCurvedList"/>
    <dgm:cxn modelId="{DADD266D-D776-473D-A0F8-F7EE3BB400F8}" type="presParOf" srcId="{1D71C0CC-E83A-49C8-A3BA-24A9A1148E02}" destId="{0D06EE3D-0595-4101-8BE7-425B7A1F627B}" srcOrd="3" destOrd="0" presId="urn:microsoft.com/office/officeart/2008/layout/VerticalCurvedList"/>
    <dgm:cxn modelId="{DBDCA76F-20EE-40D0-835F-E16317A0FC18}" type="presParOf" srcId="{1D71C0CC-E83A-49C8-A3BA-24A9A1148E02}" destId="{620EDE8C-2125-422E-8CB6-6F0A8B38BB0F}" srcOrd="4" destOrd="0" presId="urn:microsoft.com/office/officeart/2008/layout/VerticalCurvedList"/>
    <dgm:cxn modelId="{BC210BAF-3417-4DFC-A6EB-97AAF1CAF5CE}" type="presParOf" srcId="{620EDE8C-2125-422E-8CB6-6F0A8B38BB0F}" destId="{D35465A4-4899-4418-A66B-CE399B371E57}" srcOrd="0" destOrd="0" presId="urn:microsoft.com/office/officeart/2008/layout/VerticalCurvedList"/>
    <dgm:cxn modelId="{7CB75BB0-28E8-4F88-A512-64D1241BF4C8}" type="presParOf" srcId="{1D71C0CC-E83A-49C8-A3BA-24A9A1148E02}" destId="{3B634ABF-35F5-40DD-BC25-6C8EEFF0A79A}" srcOrd="5" destOrd="0" presId="urn:microsoft.com/office/officeart/2008/layout/VerticalCurvedList"/>
    <dgm:cxn modelId="{8B0E67DD-5342-49CF-A0D5-3109F3A0F235}" type="presParOf" srcId="{1D71C0CC-E83A-49C8-A3BA-24A9A1148E02}" destId="{C4F6E7DA-FC4E-47E2-A15C-B9C0D8380E3E}" srcOrd="6" destOrd="0" presId="urn:microsoft.com/office/officeart/2008/layout/VerticalCurvedList"/>
    <dgm:cxn modelId="{66C6AAB7-035D-417C-B3F5-122438673BDB}" type="presParOf" srcId="{C4F6E7DA-FC4E-47E2-A15C-B9C0D8380E3E}" destId="{F31B1B3E-B1B2-415B-8F44-DBFE80D4A1F6}" srcOrd="0" destOrd="0" presId="urn:microsoft.com/office/officeart/2008/layout/VerticalCurvedList"/>
    <dgm:cxn modelId="{6CC2FB65-71D9-4AB2-AED3-A86E9E514ABF}" type="presParOf" srcId="{1D71C0CC-E83A-49C8-A3BA-24A9A1148E02}" destId="{A7AA9ECC-3852-478E-99FB-B70FA92A0EA1}" srcOrd="7" destOrd="0" presId="urn:microsoft.com/office/officeart/2008/layout/VerticalCurvedList"/>
    <dgm:cxn modelId="{59E2BE8F-E489-4C6D-BD8A-B85100511AC0}" type="presParOf" srcId="{1D71C0CC-E83A-49C8-A3BA-24A9A1148E02}" destId="{EDE0E02C-38E3-4896-8EFB-308DAB195618}" srcOrd="8" destOrd="0" presId="urn:microsoft.com/office/officeart/2008/layout/VerticalCurvedList"/>
    <dgm:cxn modelId="{AA6C3C5E-C4F3-4282-BAE8-3DB14C935908}" type="presParOf" srcId="{EDE0E02C-38E3-4896-8EFB-308DAB195618}" destId="{2172DA88-FAC3-4E8C-97ED-E05BBB66347B}" srcOrd="0" destOrd="0" presId="urn:microsoft.com/office/officeart/2008/layout/VerticalCurvedList"/>
    <dgm:cxn modelId="{78D57973-F909-4D81-A174-ADA74A3BDCCB}" type="presParOf" srcId="{1D71C0CC-E83A-49C8-A3BA-24A9A1148E02}" destId="{4F711781-CA3D-493C-AD38-7C5D3F4E5C82}" srcOrd="9" destOrd="0" presId="urn:microsoft.com/office/officeart/2008/layout/VerticalCurvedList"/>
    <dgm:cxn modelId="{984013BE-18AC-4C52-AFD1-796F1CD01486}" type="presParOf" srcId="{1D71C0CC-E83A-49C8-A3BA-24A9A1148E02}" destId="{234E3E9D-A303-4B0C-8DD8-0DED32998C2C}" srcOrd="10" destOrd="0" presId="urn:microsoft.com/office/officeart/2008/layout/VerticalCurvedList"/>
    <dgm:cxn modelId="{42AFF0A3-3412-48E1-82B9-E67F65EEA1C6}" type="presParOf" srcId="{234E3E9D-A303-4B0C-8DD8-0DED32998C2C}" destId="{349948D2-AED0-4409-9677-88508BF76FE9}"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E0D81-68A1-4A6F-A5A5-B0A48FEE8341}">
      <dsp:nvSpPr>
        <dsp:cNvPr id="0" name=""/>
        <dsp:cNvSpPr/>
      </dsp:nvSpPr>
      <dsp:spPr>
        <a:xfrm>
          <a:off x="-4886495" y="-748824"/>
          <a:ext cx="5819881" cy="5819881"/>
        </a:xfrm>
        <a:prstGeom prst="blockArc">
          <a:avLst>
            <a:gd name="adj1" fmla="val 18900000"/>
            <a:gd name="adj2" fmla="val 2700000"/>
            <a:gd name="adj3" fmla="val 37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8693DD-B10A-449A-B364-96AE98A6BDBA}">
      <dsp:nvSpPr>
        <dsp:cNvPr id="0" name=""/>
        <dsp:cNvSpPr/>
      </dsp:nvSpPr>
      <dsp:spPr>
        <a:xfrm>
          <a:off x="408400" y="270053"/>
          <a:ext cx="7660334" cy="5404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984" tIns="40640" rIns="40640" bIns="40640" numCol="1" spcCol="1270" anchor="ctr" anchorCtr="0">
          <a:noAutofit/>
        </a:bodyPr>
        <a:lstStyle/>
        <a:p>
          <a:pPr marL="0" lvl="0" indent="0" algn="l" defTabSz="711200">
            <a:lnSpc>
              <a:spcPct val="90000"/>
            </a:lnSpc>
            <a:spcBef>
              <a:spcPct val="0"/>
            </a:spcBef>
            <a:spcAft>
              <a:spcPct val="35000"/>
            </a:spcAft>
            <a:buNone/>
          </a:pPr>
          <a:r>
            <a:rPr lang="en-US" sz="1600" b="0" i="0" kern="1200" dirty="0">
              <a:effectLst/>
              <a:latin typeface="Manrope"/>
            </a:rPr>
            <a:t>What is the impact of the 5G launch on our revenue?</a:t>
          </a:r>
          <a:endParaRPr lang="en-IN" sz="1600" kern="1200" dirty="0"/>
        </a:p>
      </dsp:txBody>
      <dsp:txXfrm>
        <a:off x="408400" y="270053"/>
        <a:ext cx="7660334" cy="540452"/>
      </dsp:txXfrm>
    </dsp:sp>
    <dsp:sp modelId="{6A6F77A0-F5E9-4C82-B57E-96B19C817EAF}">
      <dsp:nvSpPr>
        <dsp:cNvPr id="0" name=""/>
        <dsp:cNvSpPr/>
      </dsp:nvSpPr>
      <dsp:spPr>
        <a:xfrm>
          <a:off x="70618" y="202496"/>
          <a:ext cx="675565" cy="67556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06EE3D-0595-4101-8BE7-425B7A1F627B}">
      <dsp:nvSpPr>
        <dsp:cNvPr id="0" name=""/>
        <dsp:cNvSpPr/>
      </dsp:nvSpPr>
      <dsp:spPr>
        <a:xfrm>
          <a:off x="795672" y="1080471"/>
          <a:ext cx="7273062" cy="5404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984" tIns="40640" rIns="40640" bIns="40640" numCol="1" spcCol="1270" anchor="ctr" anchorCtr="0">
          <a:noAutofit/>
        </a:bodyPr>
        <a:lstStyle/>
        <a:p>
          <a:pPr marL="0" lvl="0" indent="0" algn="l" defTabSz="711200">
            <a:lnSpc>
              <a:spcPct val="90000"/>
            </a:lnSpc>
            <a:spcBef>
              <a:spcPct val="0"/>
            </a:spcBef>
            <a:spcAft>
              <a:spcPct val="35000"/>
            </a:spcAft>
            <a:buNone/>
          </a:pPr>
          <a:r>
            <a:rPr lang="en-US" sz="1600" b="0" i="0" kern="1200">
              <a:effectLst/>
              <a:latin typeface="Manrope"/>
            </a:rPr>
            <a:t>Which KPI is underperforming after the 5G launch?</a:t>
          </a:r>
          <a:endParaRPr lang="en-US" sz="1600" b="0" i="0" kern="1200" dirty="0">
            <a:effectLst/>
            <a:latin typeface="Manrope"/>
          </a:endParaRPr>
        </a:p>
      </dsp:txBody>
      <dsp:txXfrm>
        <a:off x="795672" y="1080471"/>
        <a:ext cx="7273062" cy="540452"/>
      </dsp:txXfrm>
    </dsp:sp>
    <dsp:sp modelId="{D35465A4-4899-4418-A66B-CE399B371E57}">
      <dsp:nvSpPr>
        <dsp:cNvPr id="0" name=""/>
        <dsp:cNvSpPr/>
      </dsp:nvSpPr>
      <dsp:spPr>
        <a:xfrm>
          <a:off x="457890" y="1012915"/>
          <a:ext cx="675565" cy="67556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634ABF-35F5-40DD-BC25-6C8EEFF0A79A}">
      <dsp:nvSpPr>
        <dsp:cNvPr id="0" name=""/>
        <dsp:cNvSpPr/>
      </dsp:nvSpPr>
      <dsp:spPr>
        <a:xfrm>
          <a:off x="914534" y="1890890"/>
          <a:ext cx="7154200" cy="5404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984" tIns="40640" rIns="40640" bIns="40640" numCol="1" spcCol="1270" anchor="ctr" anchorCtr="0">
          <a:noAutofit/>
        </a:bodyPr>
        <a:lstStyle/>
        <a:p>
          <a:pPr marL="0" lvl="0" indent="0" algn="l" defTabSz="711200">
            <a:lnSpc>
              <a:spcPct val="90000"/>
            </a:lnSpc>
            <a:spcBef>
              <a:spcPct val="0"/>
            </a:spcBef>
            <a:spcAft>
              <a:spcPct val="35000"/>
            </a:spcAft>
            <a:buFont typeface="+mj-lt"/>
            <a:buNone/>
          </a:pPr>
          <a:r>
            <a:rPr lang="en-US" sz="1600" b="0" i="0" kern="1200">
              <a:effectLst/>
              <a:latin typeface="Manrope"/>
            </a:rPr>
            <a:t>After the 5G launch, which plans are performing well in terms of revenue? Which plans are not performing well?</a:t>
          </a:r>
          <a:endParaRPr lang="en-US" sz="1600" b="0" i="0" kern="1200" dirty="0">
            <a:effectLst/>
            <a:latin typeface="Manrope"/>
          </a:endParaRPr>
        </a:p>
      </dsp:txBody>
      <dsp:txXfrm>
        <a:off x="914534" y="1890890"/>
        <a:ext cx="7154200" cy="540452"/>
      </dsp:txXfrm>
    </dsp:sp>
    <dsp:sp modelId="{F31B1B3E-B1B2-415B-8F44-DBFE80D4A1F6}">
      <dsp:nvSpPr>
        <dsp:cNvPr id="0" name=""/>
        <dsp:cNvSpPr/>
      </dsp:nvSpPr>
      <dsp:spPr>
        <a:xfrm>
          <a:off x="576751" y="1823333"/>
          <a:ext cx="675565" cy="67556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AA9ECC-3852-478E-99FB-B70FA92A0EA1}">
      <dsp:nvSpPr>
        <dsp:cNvPr id="0" name=""/>
        <dsp:cNvSpPr/>
      </dsp:nvSpPr>
      <dsp:spPr>
        <a:xfrm>
          <a:off x="795672" y="2701309"/>
          <a:ext cx="7273062" cy="5404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984" tIns="40640" rIns="40640" bIns="40640" numCol="1" spcCol="1270" anchor="ctr" anchorCtr="0">
          <a:noAutofit/>
        </a:bodyPr>
        <a:lstStyle/>
        <a:p>
          <a:pPr marL="0" lvl="0" indent="0" algn="l" defTabSz="711200">
            <a:lnSpc>
              <a:spcPct val="90000"/>
            </a:lnSpc>
            <a:spcBef>
              <a:spcPct val="0"/>
            </a:spcBef>
            <a:spcAft>
              <a:spcPct val="35000"/>
            </a:spcAft>
            <a:buFont typeface="+mj-lt"/>
            <a:buNone/>
          </a:pPr>
          <a:r>
            <a:rPr lang="en-US" sz="1600" b="0" i="0" kern="1200">
              <a:effectLst/>
              <a:latin typeface="Manrope"/>
            </a:rPr>
            <a:t>Is there any plan affected largely by the 5G launch? Should we continue or discontinue that plan?</a:t>
          </a:r>
          <a:endParaRPr lang="en-IN" sz="1600" kern="1200" dirty="0"/>
        </a:p>
      </dsp:txBody>
      <dsp:txXfrm>
        <a:off x="795672" y="2701309"/>
        <a:ext cx="7273062" cy="540452"/>
      </dsp:txXfrm>
    </dsp:sp>
    <dsp:sp modelId="{2172DA88-FAC3-4E8C-97ED-E05BBB66347B}">
      <dsp:nvSpPr>
        <dsp:cNvPr id="0" name=""/>
        <dsp:cNvSpPr/>
      </dsp:nvSpPr>
      <dsp:spPr>
        <a:xfrm>
          <a:off x="457890" y="2633752"/>
          <a:ext cx="675565" cy="67556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711781-CA3D-493C-AD38-7C5D3F4E5C82}">
      <dsp:nvSpPr>
        <dsp:cNvPr id="0" name=""/>
        <dsp:cNvSpPr/>
      </dsp:nvSpPr>
      <dsp:spPr>
        <a:xfrm>
          <a:off x="408400" y="3511727"/>
          <a:ext cx="7660334" cy="5404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984" tIns="40640" rIns="40640" bIns="40640" numCol="1" spcCol="1270" anchor="ctr" anchorCtr="0">
          <a:noAutofit/>
        </a:bodyPr>
        <a:lstStyle/>
        <a:p>
          <a:pPr marL="0" lvl="0" indent="0" algn="l" defTabSz="711200">
            <a:lnSpc>
              <a:spcPct val="90000"/>
            </a:lnSpc>
            <a:spcBef>
              <a:spcPct val="0"/>
            </a:spcBef>
            <a:spcAft>
              <a:spcPct val="35000"/>
            </a:spcAft>
            <a:buFont typeface="+mj-lt"/>
            <a:buNone/>
          </a:pPr>
          <a:r>
            <a:rPr lang="en-US" sz="1600" b="0" i="0" kern="1200" dirty="0">
              <a:effectLst/>
              <a:latin typeface="Manrope"/>
            </a:rPr>
            <a:t>Is there any plan that is discontinued after the 5G launch? What is the reason for it?</a:t>
          </a:r>
          <a:endParaRPr lang="en-IN" sz="1600" kern="1200" dirty="0"/>
        </a:p>
      </dsp:txBody>
      <dsp:txXfrm>
        <a:off x="408400" y="3511727"/>
        <a:ext cx="7660334" cy="540452"/>
      </dsp:txXfrm>
    </dsp:sp>
    <dsp:sp modelId="{349948D2-AED0-4409-9677-88508BF76FE9}">
      <dsp:nvSpPr>
        <dsp:cNvPr id="0" name=""/>
        <dsp:cNvSpPr/>
      </dsp:nvSpPr>
      <dsp:spPr>
        <a:xfrm>
          <a:off x="70618" y="3444171"/>
          <a:ext cx="675565" cy="67556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2/6/2025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5-02-06T07:17:17.555"/>
    </inkml:context>
    <inkml:brush xml:id="br0">
      <inkml:brushProperty name="width" value="0.05292" units="cm"/>
      <inkml:brushProperty name="height" value="0.05292" units="cm"/>
      <inkml:brushProperty name="color" value="#FF0000"/>
    </inkml:brush>
  </inkml:definitions>
  <iact:action type="add" startTime="20009">
    <iact:property name="dataType"/>
    <iact:actionData xml:id="d0">
      <inkml:trace xmlns:inkml="http://www.w3.org/2003/InkML" xml:id="stk0" contextRef="#ctx0" brushRef="#br0">7426 16647 0,'71'0'299,"-35"0"-286,36 0-6,-72-36 2,72 36-4,-36 0 2,0 0 2,35-36-4,1 0 3,72-36-1,-73 72-2,37-71 4,35-1-3,-35 72 2,0-72-3,-1 0 2,1 72 0,0-71 0,-37 35 0,1 0 0,0 0 0,0 0 0,-37 0 1,1 0-2,36 0 1,0-35 0,0 71 0,-37-72 0,1 36 1,36 0-2,-36 0 1,0-35 0,0 35 0,0 0 0,0 0-1,-1 0 2,-35 0 13,36 36-15,-36-36 1,36 0 8,0 1-1,0-1-1,0-72-6,0 36 1,35-71-2,1 35 1,-72-35 1,36 35-2,-36 36 1,0 36 0,0 1 0,0-37 1,0 36 5,0-36-6,-36 0 7,36 37-7,-72-1 0,72 0 1,-35 0-2,-1 0 1,-36 0 3,-36-71-6,-35 35 3,35 0 0,-35-36 1,-37 37-2,1 35 1,35-36 0,37 0 0,-1 36 0,0 36 0,37 0 0,35-35 0,-36 35 0,0 0 0,1 0 0,35 0 0,0 0 0,-36 0-1,0 0 2,1 0 1,35 0-5,-36 35 4,-36 1-1,72 0-1,-71 0 2,-1 36-1,-35-36 0,-1 71 1,-35 1-2,-36 0 0,35-1 1,37 1 1,-1-72-1,72 0-1,1 35 2,-1-71-1,0 72-1,36-72 3,0 36-3,1 0 1,-1-36-1,0 36 8,0-36 7,36 36-14,-36-36 1,36 35-1,-36 1-1,36 36 2,0 0-1,0-36-1,0 35 2,-36 1-2,36 36 1,0-36 2,0-1-2,0-35 0,0 0 0,0 72-1,0-72 1,0-1 1,0 1-2,0 0 0,0 0 9,0 0-9,0 0 8,0 0 8,0 0-9,0-1-4,36-35 0,-36 36-6,36 36 4,0-36 3,0 0-6,0 0 4,35 35-2,1 1 1,0-36-1,0 36 2,35-36-2,1 35 2,0 1-2,-1 0 2,-35-36-2,0-36 1,-36 36 0,35 0 1,-35-36 8,-36 35-5,36-35-3,0 0 5,0 0 1,0 0 0,0 0 0,-1 0 7,1 0-14,0 0 8</inkml:trace>
    </iact:actionData>
  </iact:action>
  <iact:action type="add" startTime="25684">
    <iact:property name="dataType"/>
    <iact:actionData xml:id="d1">
      <inkml:trace xmlns:inkml="http://www.w3.org/2003/InkML" xml:id="stk1" contextRef="#ctx0" brushRef="#br0">12197 16718 0,'36'0'337,"0"0"-330,0 0-2,0 0 1,35 0 7,1 0-7,36 0 6,35 0-10,37-35 6,-37 35-2,-35-36 1,71 0 0,-35 36 0,-37-72 0,73 36 0,-73 0 0,1 36 1,-36-36-2,-1 1 1,1-1 0,-36 36 1,0 0-2,0 0 1,0 0 0,0-36 0,-1 36 2,1-36-4,36 0 2,-36 36 7,0-36 10,0 36-14,0 0-2,-36-36-2,35 0 1,-35 1 1,72-1-2,-36-36 1,0 0 1,0 36-2,0-71 1,0 71 2,-36 0-4,0-36 2,35 72 0,-35-36 2,36 0-4,-36 1 2,0-37 0,0 0 2,-36 0-5,1 1 4,35 35 0,-36-72-3,0 72 3,0 0-1,0-35 0,-36-1 0,36 0 0,-35 72 0,35-72 0,-36 36 0,36 1 0,-36-1-1,1-36 5,35 72-8,0-72 5,-36 72-1,36-72-1,-35 72 1,35-35 1,0-1-2,-36 0 1,36 36 2,-36-36-4,1 0 2,-1 0 2,36 36-4,-36 0 2,1-36 0,-1 0 1,0 36 5,36 0-5,0 0-2,0 0 1,1 0 1,-1 0-2,0 0 8,0 0-7,0 0 7,0 0-7,0 0 0,0 0 7,1 0-7,-1 0 0,0 0 0,0 0 0,0 0 0,0 0 1,0 0-2,-35 0 1,71 36 0,-36-36 0,-36 0 0,0 0 7,36 36-8,0 0 8,-35-36-7,35 0 1,36 36-1,-72-36 0,36 36-1,0 0 2,0-36-2,1 0 1,-1 36 2,0-36-4,0 71 3,0-35-2,-36 36 4,1-36-6,35 36 3,-108 35 1,72-35-2,37 36 4,-37-73-5,72 1 1,-72 36 2,36-36-2,-36 36 2,72-1 0,-35-35-1,-1 36-2,0-36 2,0 0 0,0 36 0,36-37 0,-72 37 0,72-36 1,-36 36 4,1-36-4,35 0-1,-36-36 0,36 35 2,-36 37-4,36 0 9,0-36-7,0 0 0,0 0 0,0-1 0,0 1 0,0 0 0,0 0 0,0 0 0,0 0 1,0 0-2,0 0 0,0-1 9,0 1-9,0 0 1,0 0 14,36-36-14,0 36 7,-1-36 0,1 36-7,0 0 1,0-36-2,0 36 1,36-1 0,35-35 0,-35 0 0,36 36 0,-37 0 0,1-36 3,0 36-6,0-36 3,-36 0 7,-1 0 0,1 0-1,0 0 2,0 0-1,0 0 0,0 0 14,0 0-14,0 0 21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5-02-06T07:17:17.5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9407">
    <iact:property name="dataType"/>
    <iact:actionData xml:id="d0">
      <inkml:trace xmlns:inkml="http://www.w3.org/2003/InkML" xml:id="stk0" contextRef="#ctx0" brushRef="#br0">12520 4162 0,'36'0'304,"36"0"-301,-36 0 6,-1 0-4,1 0 2,0 0 7,0 0-8,0 0 1,0 0 8,0 0-9,0 0 8,-1 0-7,1 0 1,0 0 9,0 0-13,0 0 2,0 0 8,0 0 0,0 0-7,-1 0 14,1 0-4,0 0-11,0 0-1,0 0 10,0 0-8,0 0 0,0 0 6,-1 0-3,1 0 1,0 0-3,0 0-2,0 0 8,0 0-7,0 0 1,0 0-2,-1 0 3,1 0-4,0 0 9,36 0 0,-36 0 0,0 0 0,0 0-7,-1 0 14,1 0-7,0 0 0,-36 36-7,36-36 7,0 0 14,0 0 6,-36 36-16,36-36 0,0 36-12,-1-36 18,1 0-13,0 0 6,0 0 1,0 0-4,0 0 14,0 0 7,0 0 0,-1 0-21,-35 35 21</inkml:trace>
    </iact:actionData>
  </iact:action>
  <iact:action type="add" startTime="14270">
    <iact:property name="dataType"/>
    <iact:actionData xml:id="d1">
      <inkml:trace xmlns:inkml="http://www.w3.org/2003/InkML" xml:id="stk1" contextRef="#ctx0" brushRef="#br0">17435 4234 0,'36'0'231,"36"0"-226,-36 0 1,-1 0 1,37 0 1,36 0-3,-36 0 2,-1 0 0,1 0 1,36 0 0,-37 0-3,1 0 5,-36 0-6,72 0 2,-72 0 2,35 0-1,-35 0 0,36 0 0,0 0 0,-36 0 0,-1 0-1,37 0 2,-36 0-2,0 0 9,0 0-8,0 0-1,0 0 9,-1 0-8,1 0 0,72 0 0,-72 0-1,0 0 1,0 0 1,35 0-2,-35 0 2,0 0-1,0 0 0,0 0-1,0 0 2,0 0 5,-1 0-6,1 0 7,0 0-4,0 0 8,0 0-4,0 0 0,0 0-7,0 0 23,-1 0 3,1 0 2,0 0-22,0 0 23</inkml:trace>
    </iact:actionData>
  </iact:action>
  <iact:action type="add" startTime="20400">
    <iact:property name="dataType"/>
    <iact:actionData xml:id="d2">
      <inkml:trace xmlns:inkml="http://www.w3.org/2003/InkML" xml:id="stk2" contextRef="#ctx0" brushRef="#br0">21884 6996 0,'35'0'318,"37"0"-310,36 0-1,-36 0 0,-1 0 0,1 36 1,0-36-1,0 36-1,35-36 0,-35 0 1,-36 0 0,0 0 0,0 0 0,0 0 8,-1 0-8,1 0-1,0 0 11,0 0-13,0 0 3,0 0 7,0 0-7,0 0 0,-1 36 7,1-36 4,0 0-1,0 0-11,0 0 9,0 0-2,0 0 8,0 0-6,-1 0-9,1 0 15,0 0-5,0 0-4,0 0 2,0 0 4,0 0-8,0 0 11,-1 0-3,1 0 13,0 0 4,0 0-7</inkml:trace>
    </iact:actionData>
  </iact:action>
  <iact:action type="add" startTime="33434">
    <iact:property name="dataType"/>
    <iact:actionData xml:id="d3">
      <inkml:trace xmlns:inkml="http://www.w3.org/2003/InkML" xml:id="stk3" contextRef="#ctx0" brushRef="#br0">18332 10512 0,'72'0'240,"35"0"-223,-35 0-10,0 0 0,0 0-1,-37 0-1,37 0 0,-36 0 1,72 0-1,-37 0 1,-35 0 1,36 0 0,-36 0 0,36 36 0,-36-36 2,-1 0-5,1 0 10,0 0 8,0 0-9,0 0-4,0 0 10,0 0-5,0 0 8,-1 0-16,1 0 23,0 0-7,0 0-3,0 0-5,0 0 14,0 0 7,0 0 0,-1 0-21</inkml:trace>
    </iact:actionData>
  </iact:action>
  <iact:action type="add" startTime="37777">
    <iact:property name="dataType"/>
    <iact:actionData xml:id="d4">
      <inkml:trace xmlns:inkml="http://www.w3.org/2003/InkML" xml:id="stk4" contextRef="#ctx0" brushRef="#br0">11516 14889 0,'35'0'232,"37"0"-228,-36 0 2,0 0 4,72 0 0,-1 0-3,37 0-1,35 0 2,-35 0-4,-37 0 1,37 36 1,-37-36 0,37 0 2,-37 36-2,37-36 1,-1 35 0,-35-35-1,0 0 3,-1 0-4,-35 0 2,0 0 1,0 0-2,-37 0 2,37 0 0,-36 0 4,0 0-5,0 0 1,0 0 7,0 0-3,35 0 3,-35 0-3,-36 36-3,36-36-3,0 0 0,0 0 2,0 0-1,0 0 7,-1 0-7,1 0 0,0 0 7,-36 36-7,72-36 1,-36 0 6,0 0-8,0 0 1,-1 0 7,1 0-1,0 0 9,0 0-15,0 0 7,0 0 7,0 0 14,0 0-16,-36 36 1,35-36-11,1 0 27,0 0 523,0 0-537,0 0 5,0 0 7,0 0 3,0 0 13,-1 0-11,1 0 38,0 0-63,0 0-3,0 0-1,0 0-3,0 0 6,0 0-5,-1 0 5,37 0 2,-36 0-1,0 0-8,0 0 1,0 0-1,35 0 2,-35 0-1,0 0-1,36 0 2,0 0-1,35 0 0,-35 0 0,0 0-1,36 0 1,-37-36 1,1 36-2,0 0 1,35 0 0,-35 0 0,-36 0 0,0 0 0,0 0 8,0 0-9,0 0 2,-1 0 5,1 0-6,0 0 7,0 0-6,0 0-2,0 0 8,0 0-7,0 0 0,-1 0 0,37 0 7,0 0-7,0 0 3,-1 0-6,1 0 3,-36 0 1,36 0-2,-36 0 1,0 0 0,-1 0 11,1 0-15,0 0 4,0 0 8,0 0-9,0 0 8,0 0-7,0 0-1,-1 0 2,1 0 1,36 0-3,-36 0-1,36 0 2,-36 0 1,35 0 0,-35 0-1,0 0-1,0 0 0,36 0 5,-36 0-8,-1 0 4,37 0 0,0 0 1,-36 0-2,0 0 1,0 0 0,35 0 0,-35 0 0,0 0 0,36 0 0,0 0-1,-37 0 2,1 0-1,0 0 7,0 0-7,0 0 7,0 0-8,0 0 1,0 0 8,-1 0-2,1 0 1,0 0 3,0 0 2,0 0-13,0 0 30,0 0-1,0 0-21,-1 0-1,1 0 1,0 0 8,0 0 12,0 0 1,0 0-19,0 0 17</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5-02-06T07:17:17.5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12485">
    <iact:property name="dataType"/>
    <iact:actionData xml:id="d0">
      <inkml:trace xmlns:inkml="http://www.w3.org/2003/InkML" xml:id="stk0" contextRef="#ctx0" brushRef="#br0">8143 8933 0,'36'0'244,"36"0"-230,-36 0 2,0 0 1,-1 0-10,-35-35 1,36 35 2,0 0-8,0-36 16,0 36-15,36-36 4,-1 36 2,1 0-4,-36 0 2,108-36 9,-73 36-7,-35 0-2,36-36-3,0 36 2,-36 0 3,-1 0-5,37-36 5,-36 36-4,0 0 3,0 0-2,0 0 1,0 0 1,-1 0-1,37 0 7,-36 0-1,0 0-6,0 0 1,0 0 8,0 0-5,0 0 10,-1 0-6,1 0-9,0 0 15,0 0-6,0 0-2,0 0 5,0 0-8,0 0 4,-1 0 7,1 0-14,0 0 7,0 0 1,0 0 5,0 0-6,0 0 14,0 0 7,-1 0 2,1 0-25</inkml:trace>
    </iact:actionData>
  </iact:action>
  <iact:action type="add" startTime="18337">
    <iact:property name="dataType"/>
    <iact:actionData xml:id="d1">
      <inkml:trace xmlns:inkml="http://www.w3.org/2003/InkML" xml:id="stk1" contextRef="#ctx0" brushRef="#br0">14063 8826 0,'36'0'267,"-1"0"-264,37 0 5,0 0 4,-36 0-5,36 0-3,-37 0 2,1 0 9,0 0-9,0 0 9,0 0-2,0 0 8,0 0-13,0 0 5,-1 0 15,1 0 7,0 0-17,-36 36-8,36-36 14,0 0 8,0 0-7,0 0-22,-36 36 4,36-36 0,-1 0 14,1 0-8,0 0-5,-36 35-1,36-35 6,0 0 2,0 0 6,0 0 0,0 0 6,-1 0 9,1 0-1,0 0-22,0 0 12,0 0-13,0 0 0,0 0 9,0 0-13,-1 0 5,1 0 8,0 0 14,0 0-21,0 0 21</inkml:trace>
    </iact:actionData>
  </iact:action>
  <iact:action type="add" startTime="20706">
    <iact:property name="dataType"/>
    <iact:actionData xml:id="d2">
      <inkml:trace xmlns:inkml="http://www.w3.org/2003/InkML" xml:id="stk2" contextRef="#ctx0" brushRef="#br0">19157 8826 0,'144'0'220,"-37"0"-213,1 0 0,-36 0 0,-37 0 0,1 0-2,36 0 0,-36 0 2,0 0 0,36 36-1,-1-36 1,-35 36 1,36-36-1,0 0 0,-1 0-1,1 0 2,-36 0-2,36 35 1,35-35 1,-71 36-2,0-36 1,0 0 0,0 0 7,0 0 0,0 0-7,0 0 14,-1 0-7,1 0 0,0 0 7,0 0 7,0 0 7,0 0 0,0 0-21,0 0 76</inkml:trace>
    </iact:actionData>
  </iact:action>
  <iact:action type="add" startTime="32673">
    <iact:property name="dataType"/>
    <iact:actionData xml:id="d3">
      <inkml:trace xmlns:inkml="http://www.w3.org/2003/InkML" xml:id="stk3" contextRef="#ctx0" brushRef="#br0">7784 15642 0,'72'0'279,"0"0"-272,0 0 0,35 0 1,1 0-2,35 0 1,-35 36 5,0-36-10,-1 0 4,37 0 2,-37 0-2,1 0 2,0 0 1,-37 0-5,1 0 4,0 0-1,-36 0 1,0 0-2,0 0 2,-1 0-1,1 0 0,0 0-2,0 0 4,0 0-4,36 0 2,-36 0 0,0 0 0,-1 0 0,37 0 0,0 0 0,-36 0 0,36 0 0,-37 0 0,37 0 0,-36 0 7,0 0-7,0 0 0,0 0 7,0 0 0,-1 0-7,1 0 18,0 0-15,0 0 11,0 0-11,0 0 22,0 0 3,0 0-7,-1 0 7,-35 36 76</inkml:trace>
    </iact:actionData>
  </iact:action>
  <iact:action type="add" startTime="36868">
    <iact:property name="dataType"/>
    <iact:actionData xml:id="d4">
      <inkml:trace xmlns:inkml="http://www.w3.org/2003/InkML" xml:id="stk4" contextRef="#ctx0" brushRef="#br0">13489 15714 0,'107'0'250,"1"0"-248,0 0 3,-1 0 3,1 0-3,-1 0 3,1 0-3,0 0 5,-72 0-7,35 0 5,-35 0-1,36 0-1,0 0 1,-36 0 0,-1 0 1,37 0-2,-36 0 1,0 0 0,0 0 0,36 0 0,-37 0 0,37 0 0,-36 0 0,0 0 0,36 0 7,-36 0 0,-1 0 3,1 0-6,0 0-1,0 0 10,0 0-8,0 0 2,0 0-7,0 0 7,-1 0 10,1 0-14,0 0 1,0 0 7,0 0 10,0 0 6,0 0-13,0 0 10,-1 0 2,1 0 197,0 0-216,0 0 49,0 0 189,0 0-217,0 0 77</inkml:trace>
    </iact:actionData>
  </iact:action>
  <iact:action type="add" startTime="41448">
    <iact:property name="dataType"/>
    <iact:actionData xml:id="d5">
      <inkml:trace xmlns:inkml="http://www.w3.org/2003/InkML" xml:id="stk5" contextRef="#ctx0" brushRef="#br0">19229 15714 0,'143'0'198,"1"0"-194,-1-36 4,37 36 2,-37-36-7,1 36 4,-1 0-1,1 0 1,-37-36 0,-35 36 0,0 0 0,0 0 7,-37 0-7,37 0 7,-36 0 1,0 0-2,0 0 3,0 0-10,0 0 1,-1 0 6,1 0-6,0 0 0,0 0 7,0 0-7,0 0 0,0 0 10,0 0-12,-1 0 2,1 0 6,0 0-6,0 0 10,0 0-13,0 0 11,0 0 5,0 0-6,-1 0-7,1 0 14,0 0 14,0 0-7,0 0-14,0 0 21,0 0 0</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5-02-06T07:17:17.5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8406">
    <iact:property name="dataType"/>
    <iact:actionData xml:id="d0">
      <inkml:trace xmlns:inkml="http://www.w3.org/2003/InkML" xml:id="stk0" contextRef="#ctx0" brushRef="#br0">8753 6673 0,'36'0'207,"72"0"-205,-1 0 4,1 0 5,-72 0-9,0 0 5,35 0 0,-35 36 7,0-36-7,-36 36 0,36-36 0,0 0 0,0 0 0,0 0 0,-1 0 0,1 36 3,0-36-6,0 0 3,0 0 3,0 36-6,36-36 3,-1 0 1,1 0-2,-36 0 0,36 0 2,0 36-1,-1-36 0,-35 0 0,36 0-1,0 0 2,-1 0-1,-35 0-1,0 0 3,0 36-3,0-1 8,0-35-6,0 0-1,0 0 5,-1 0-4,1 0-1,0 0 7,36 0-6,-36 0 4,36 0-4,-1 0 5,-35 0 1,0 0-7,0 0 7,0 0-7,0 0 0,0 0 7,-1 0-4,1 0-6,0 0 12,0 0-4,0 0-5,0 0 13,0 0-5,0 0-1,-1 0 0,1 0 14,0 0-14,0 0 6,0 0-12,0 0 6,0 0 7,0 0-7,-1 0 0,1 0-8,0 0 15,0 0-7,0 0 22,0 0-23,0 0 23,0 0-2</inkml:trace>
    </iact:actionData>
  </iact:action>
  <iact:action type="add" startTime="14270">
    <iact:property name="dataType"/>
    <iact:actionData xml:id="d1">
      <inkml:trace xmlns:inkml="http://www.w3.org/2003/InkML" xml:id="stk1" contextRef="#ctx0" brushRef="#br0">10726 9185 0,'72'0'209,"0"0"-202,0-36 1,-1 36-1,1 0-1,0 0 1,71 0 0,37-36-1,-1 36 1,72-36 1,72 36-2,-72-36 1,0 36 0,0 0 0,-107-36 0,-1 36 0,1 0 0,-1 0 0,73 0 0,-73 0 0,37 0 0,-1 0 0,0 0 0,1 0 0,-1-36 0,-35 36 0,-37 0 3,-71 0-6,0 0 3,0 0 0,0 0 8,0 0-9,-1 0 28,1 0-12,0 0-8,0 0-7,0 0 14,0 0-7,0 0 7,0 0-14,-1 0 28,1 0-1,0 0-6,0 0-14</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5-02-06T07:17:17.5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11612">
    <iact:property name="dataType"/>
    <iact:actionData xml:id="d0">
      <inkml:trace xmlns:inkml="http://www.w3.org/2003/InkML" xml:id="stk0" contextRef="#ctx0" brushRef="#br0">13560 8144 0,'36'0'243,"36"0"-235,-36 0-6,0 0 6,71 0-2,-71 0 2,36 0 0,-36 0-1,36 0-3,-1 0 1,1 0 2,0 0-1,-36 0 4,36 0-3,35 0-1,-35 0-1,-36 0 3,0 0-1,0 0-1,-1 0 9,1 0-1,0 36-7,0-36 6,0 0-5,0 0-2,0 0 10,0 0-2,-1 0 5,1 0-12,0 0 7,0 0 7,0 0 7,0 0 0,0 0-7,0 0 7,-1 0 8</inkml:trace>
    </iact:actionData>
  </iact:action>
  <iact:action type="add" startTime="14071">
    <iact:property name="dataType"/>
    <iact:actionData xml:id="d1">
      <inkml:trace xmlns:inkml="http://www.w3.org/2003/InkML" xml:id="stk1" contextRef="#ctx0" brushRef="#br0">14170 11552 0,'36'0'314,"0"0"-294,0 0-14,0 0 1,0 0 8,0 0-9,-1 0 8,1 0 0,0 0 7,0 0-14,0 0 7,0 0 9,0 0-18,0 0 1,-1 0 16,1 0-8,0 0-1,0 0 1,0 0 1,0 0-2,0 0-5,0 0-2,-1 0 8,1 0-5,0 0-3,0 0 14,0 0-5,0 0-2,0 0-5,0 0 12,-1 0-6,1 0 5,0 0 4,0 0-2,0 0 7,0 0 7</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719660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4130002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4092542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3994282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37492531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audio" Target="../media/media1.m4a"/><Relationship Id="rId7" Type="http://schemas.openxmlformats.org/officeDocument/2006/relationships/hyperlink" Target="https://www.briega.org/es/opinion/notas-provisionales-5g" TargetMode="External"/><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7.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10.xml"/><Relationship Id="rId7" Type="http://schemas.openxmlformats.org/officeDocument/2006/relationships/image" Target="../media/image4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4.xml"/><Relationship Id="rId7" Type="http://schemas.openxmlformats.org/officeDocument/2006/relationships/image" Target="../media/image47.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6.png"/><Relationship Id="rId11" Type="http://schemas.openxmlformats.org/officeDocument/2006/relationships/image" Target="../media/image49.png"/><Relationship Id="rId5" Type="http://schemas.openxmlformats.org/officeDocument/2006/relationships/image" Target="../media/image45.jpg"/><Relationship Id="rId10" Type="http://schemas.microsoft.com/office/2011/relationships/inkAction" Target="../ink/inkAction5.xml"/><Relationship Id="rId4" Type="http://schemas.openxmlformats.org/officeDocument/2006/relationships/notesSlide" Target="../notesSlides/notesSlide11.xml"/><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www.freestock.com/free-videos/suburban-home-3868847" TargetMode="Externa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28.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audio" Target="../media/media3.m4a"/><Relationship Id="rId7" Type="http://schemas.openxmlformats.org/officeDocument/2006/relationships/diagramLayout" Target="../diagrams/layout1.xml"/><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diagramData" Target="../diagrams/data1.xml"/><Relationship Id="rId11" Type="http://schemas.openxmlformats.org/officeDocument/2006/relationships/image" Target="../media/image28.png"/><Relationship Id="rId5" Type="http://schemas.openxmlformats.org/officeDocument/2006/relationships/notesSlide" Target="../notesSlides/notesSlide3.xml"/><Relationship Id="rId10" Type="http://schemas.microsoft.com/office/2007/relationships/diagramDrawing" Target="../diagrams/drawing1.xml"/><Relationship Id="rId4" Type="http://schemas.openxmlformats.org/officeDocument/2006/relationships/slideLayout" Target="../slideLayouts/slideLayout7.xml"/><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28.png"/><Relationship Id="rId5" Type="http://schemas.openxmlformats.org/officeDocument/2006/relationships/notesSlide" Target="../notesSlides/notesSlide4.xml"/><Relationship Id="rId4"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28.pn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29.png"/><Relationship Id="rId5" Type="http://schemas.openxmlformats.org/officeDocument/2006/relationships/notesSlide" Target="../notesSlides/notesSlide5.xml"/><Relationship Id="rId4"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10.xml"/><Relationship Id="rId7" Type="http://schemas.openxmlformats.org/officeDocument/2006/relationships/image" Target="../media/image3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3.png"/><Relationship Id="rId4" Type="http://schemas.openxmlformats.org/officeDocument/2006/relationships/notesSlide" Target="../notesSlides/notesSlide6.xml"/><Relationship Id="rId9" Type="http://schemas.microsoft.com/office/2011/relationships/inkAction" Target="../ink/inkAction1.xml"/></Relationships>
</file>

<file path=ppt/slides/_rels/slide7.xml.rels><?xml version="1.0" encoding="UTF-8" standalone="yes"?>
<Relationships xmlns="http://schemas.openxmlformats.org/package/2006/relationships"><Relationship Id="rId8" Type="http://schemas.microsoft.com/office/2011/relationships/inkAction" Target="../ink/inkAction2.xml"/><Relationship Id="rId3" Type="http://schemas.openxmlformats.org/officeDocument/2006/relationships/slideLayout" Target="../slideLayouts/slideLayout10.xml"/><Relationship Id="rId7" Type="http://schemas.openxmlformats.org/officeDocument/2006/relationships/image" Target="../media/image2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7.xml"/><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microsoft.com/office/2011/relationships/inkAction" Target="../ink/inkAction3.xml"/><Relationship Id="rId3" Type="http://schemas.openxmlformats.org/officeDocument/2006/relationships/slideLayout" Target="../slideLayouts/slideLayout10.xml"/><Relationship Id="rId7" Type="http://schemas.openxmlformats.org/officeDocument/2006/relationships/image" Target="../media/image28.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8.xml"/><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10.xml"/><Relationship Id="rId7" Type="http://schemas.microsoft.com/office/2011/relationships/inkAction" Target="../ink/inkAction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8.png"/><Relationship Id="rId5" Type="http://schemas.openxmlformats.org/officeDocument/2006/relationships/image" Target="../media/image4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335867" y="677918"/>
            <a:ext cx="9601199" cy="3590596"/>
          </a:xfrm>
        </p:spPr>
        <p:txBody>
          <a:bodyPr>
            <a:normAutofit/>
          </a:bodyPr>
          <a:lstStyle/>
          <a:p>
            <a:r>
              <a:rPr lang="en-US" dirty="0" err="1"/>
              <a:t>WAVECOn</a:t>
            </a:r>
            <a:r>
              <a:rPr lang="en-US" dirty="0"/>
              <a:t> Telecom</a:t>
            </a:r>
            <a:br>
              <a:rPr lang="en-US" dirty="0"/>
            </a:br>
            <a:r>
              <a:rPr lang="en-US" sz="4000" dirty="0"/>
              <a:t>Analysis</a:t>
            </a:r>
          </a:p>
        </p:txBody>
      </p:sp>
      <p:pic>
        <p:nvPicPr>
          <p:cNvPr id="4" name="Picture 3">
            <a:extLst>
              <a:ext uri="{FF2B5EF4-FFF2-40B4-BE49-F238E27FC236}">
                <a16:creationId xmlns:a16="http://schemas.microsoft.com/office/drawing/2014/main" id="{EE08E507-90E1-8E28-EE0E-28A6B4BDC129}"/>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952875" y="3714750"/>
            <a:ext cx="4286250" cy="3143250"/>
          </a:xfrm>
          <a:prstGeom prst="rect">
            <a:avLst/>
          </a:prstGeom>
          <a:ln>
            <a:noFill/>
          </a:ln>
          <a:effectLst>
            <a:softEdge rad="112500"/>
          </a:effectLst>
        </p:spPr>
      </p:pic>
      <p:pic>
        <p:nvPicPr>
          <p:cNvPr id="172" name="Audio 171">
            <a:hlinkClick r:id="" action="ppaction://media"/>
            <a:extLst>
              <a:ext uri="{FF2B5EF4-FFF2-40B4-BE49-F238E27FC236}">
                <a16:creationId xmlns:a16="http://schemas.microsoft.com/office/drawing/2014/main" id="{621C266B-EDBC-FFFD-521B-2676C7250D9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642425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2316">
        <p159:morph option="byChar"/>
      </p:transition>
    </mc:Choice>
    <mc:Fallback>
      <p:transition spd="slow" advTm="123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495300" y="311913"/>
            <a:ext cx="10663375" cy="792987"/>
          </a:xfrm>
        </p:spPr>
        <p:txBody>
          <a:bodyPr>
            <a:normAutofit/>
          </a:bodyPr>
          <a:lstStyle/>
          <a:p>
            <a:pPr algn="l"/>
            <a:r>
              <a:rPr lang="en-US" sz="2000" b="0" i="0" dirty="0">
                <a:solidFill>
                  <a:srgbClr val="131022"/>
                </a:solidFill>
                <a:effectLst/>
                <a:latin typeface="Manrope"/>
              </a:rPr>
              <a:t>Is there any plan that is discontinued after the 5G launch? What is the reason for it?</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
        <p:nvSpPr>
          <p:cNvPr id="7" name="TextBox 6">
            <a:extLst>
              <a:ext uri="{FF2B5EF4-FFF2-40B4-BE49-F238E27FC236}">
                <a16:creationId xmlns:a16="http://schemas.microsoft.com/office/drawing/2014/main" id="{8DAEB4A4-EBC1-2B9E-683A-4BA686D3973B}"/>
              </a:ext>
            </a:extLst>
          </p:cNvPr>
          <p:cNvSpPr txBox="1"/>
          <p:nvPr/>
        </p:nvSpPr>
        <p:spPr>
          <a:xfrm>
            <a:off x="673100" y="1727200"/>
            <a:ext cx="4787900" cy="646331"/>
          </a:xfrm>
          <a:prstGeom prst="rect">
            <a:avLst/>
          </a:prstGeom>
          <a:noFill/>
        </p:spPr>
        <p:txBody>
          <a:bodyPr wrap="square" rtlCol="0">
            <a:spAutoFit/>
          </a:bodyPr>
          <a:lstStyle/>
          <a:p>
            <a:r>
              <a:rPr lang="en-US" dirty="0"/>
              <a:t>3 plans got discontinued after the launch of 5G </a:t>
            </a:r>
            <a:endParaRPr lang="en-IN" dirty="0"/>
          </a:p>
        </p:txBody>
      </p:sp>
      <p:sp>
        <p:nvSpPr>
          <p:cNvPr id="9" name="TextBox 8">
            <a:extLst>
              <a:ext uri="{FF2B5EF4-FFF2-40B4-BE49-F238E27FC236}">
                <a16:creationId xmlns:a16="http://schemas.microsoft.com/office/drawing/2014/main" id="{0F1D68D0-CEE2-AC4E-D426-C77EBFD38CE9}"/>
              </a:ext>
            </a:extLst>
          </p:cNvPr>
          <p:cNvSpPr txBox="1"/>
          <p:nvPr/>
        </p:nvSpPr>
        <p:spPr>
          <a:xfrm>
            <a:off x="317500" y="4455120"/>
            <a:ext cx="4787900" cy="923330"/>
          </a:xfrm>
          <a:prstGeom prst="rect">
            <a:avLst/>
          </a:prstGeom>
          <a:noFill/>
        </p:spPr>
        <p:txBody>
          <a:bodyPr wrap="square" rtlCol="0">
            <a:spAutoFit/>
          </a:bodyPr>
          <a:lstStyle/>
          <a:p>
            <a:r>
              <a:rPr lang="en-US" dirty="0"/>
              <a:t>These plans are low profitability and peoples are opting other plans which is value for money</a:t>
            </a:r>
            <a:endParaRPr lang="en-IN" dirty="0"/>
          </a:p>
        </p:txBody>
      </p:sp>
      <p:pic>
        <p:nvPicPr>
          <p:cNvPr id="6" name="Picture 5">
            <a:extLst>
              <a:ext uri="{FF2B5EF4-FFF2-40B4-BE49-F238E27FC236}">
                <a16:creationId xmlns:a16="http://schemas.microsoft.com/office/drawing/2014/main" id="{544F2033-E854-3C15-C6E7-A75F63881DAD}"/>
              </a:ext>
            </a:extLst>
          </p:cNvPr>
          <p:cNvPicPr>
            <a:picLocks noChangeAspect="1"/>
          </p:cNvPicPr>
          <p:nvPr/>
        </p:nvPicPr>
        <p:blipFill>
          <a:blip r:embed="rId5"/>
          <a:stretch>
            <a:fillRect/>
          </a:stretch>
        </p:blipFill>
        <p:spPr>
          <a:xfrm>
            <a:off x="5690557" y="1444305"/>
            <a:ext cx="5506218" cy="1524213"/>
          </a:xfrm>
          <a:prstGeom prst="rect">
            <a:avLst/>
          </a:prstGeom>
        </p:spPr>
      </p:pic>
      <p:pic>
        <p:nvPicPr>
          <p:cNvPr id="10" name="Picture 9">
            <a:extLst>
              <a:ext uri="{FF2B5EF4-FFF2-40B4-BE49-F238E27FC236}">
                <a16:creationId xmlns:a16="http://schemas.microsoft.com/office/drawing/2014/main" id="{5BA073BD-B8C5-129C-1742-AC1E182FA542}"/>
              </a:ext>
            </a:extLst>
          </p:cNvPr>
          <p:cNvPicPr>
            <a:picLocks noChangeAspect="1"/>
          </p:cNvPicPr>
          <p:nvPr/>
        </p:nvPicPr>
        <p:blipFill>
          <a:blip r:embed="rId6"/>
          <a:stretch>
            <a:fillRect/>
          </a:stretch>
        </p:blipFill>
        <p:spPr>
          <a:xfrm>
            <a:off x="5453892" y="3374918"/>
            <a:ext cx="5430008" cy="1533739"/>
          </a:xfrm>
          <a:prstGeom prst="rect">
            <a:avLst/>
          </a:prstGeom>
        </p:spPr>
      </p:pic>
      <p:pic>
        <p:nvPicPr>
          <p:cNvPr id="12" name="Picture 11">
            <a:extLst>
              <a:ext uri="{FF2B5EF4-FFF2-40B4-BE49-F238E27FC236}">
                <a16:creationId xmlns:a16="http://schemas.microsoft.com/office/drawing/2014/main" id="{31E3C33C-94B8-2F66-F3E9-FB6F84338EAC}"/>
              </a:ext>
            </a:extLst>
          </p:cNvPr>
          <p:cNvPicPr>
            <a:picLocks noChangeAspect="1"/>
          </p:cNvPicPr>
          <p:nvPr/>
        </p:nvPicPr>
        <p:blipFill>
          <a:blip r:embed="rId7"/>
          <a:stretch>
            <a:fillRect/>
          </a:stretch>
        </p:blipFill>
        <p:spPr>
          <a:xfrm>
            <a:off x="5453892" y="5052805"/>
            <a:ext cx="5315692" cy="1486107"/>
          </a:xfrm>
          <a:prstGeom prst="rect">
            <a:avLst/>
          </a:prstGeom>
        </p:spPr>
      </p:pic>
      <p:pic>
        <p:nvPicPr>
          <p:cNvPr id="219" name="Audio 218">
            <a:hlinkClick r:id="" action="ppaction://media"/>
            <a:extLst>
              <a:ext uri="{FF2B5EF4-FFF2-40B4-BE49-F238E27FC236}">
                <a16:creationId xmlns:a16="http://schemas.microsoft.com/office/drawing/2014/main" id="{D3C41085-FF4F-EAF8-DD38-4C09E83CF66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712845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2366">
        <p159:morph option="byChar"/>
      </p:transition>
    </mc:Choice>
    <mc:Fallback>
      <p:transition spd="slow" advTm="223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9"/>
                </p:tgtEl>
              </p:cMediaNode>
            </p:audio>
          </p:childTnLst>
        </p:cTn>
      </p:par>
    </p:tnLst>
  </p:timing>
  <p:extLst>
    <p:ext uri="{3A86A75C-4F4B-4683-9AE1-C65F6400EC91}">
      <p14:laserTraceLst xmlns:p14="http://schemas.microsoft.com/office/powerpoint/2010/main">
        <p14:tracePtLst>
          <p14:tracePt t="3459"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5"/>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817F37B-B00A-C958-BB16-B18A8DF9F87B}"/>
              </a:ext>
            </a:extLst>
          </p:cNvPr>
          <p:cNvPicPr>
            <a:picLocks noChangeAspect="1"/>
          </p:cNvPicPr>
          <p:nvPr/>
        </p:nvPicPr>
        <p:blipFill>
          <a:blip r:embed="rId6"/>
          <a:stretch>
            <a:fillRect/>
          </a:stretch>
        </p:blipFill>
        <p:spPr>
          <a:xfrm>
            <a:off x="4264806" y="2291996"/>
            <a:ext cx="3662387" cy="1028700"/>
          </a:xfrm>
          <a:prstGeom prst="rect">
            <a:avLst/>
          </a:prstGeom>
        </p:spPr>
      </p:pic>
      <p:pic>
        <p:nvPicPr>
          <p:cNvPr id="9" name="Picture 8">
            <a:extLst>
              <a:ext uri="{FF2B5EF4-FFF2-40B4-BE49-F238E27FC236}">
                <a16:creationId xmlns:a16="http://schemas.microsoft.com/office/drawing/2014/main" id="{6D97769F-B6EF-FCE5-2F36-CF8366697028}"/>
              </a:ext>
            </a:extLst>
          </p:cNvPr>
          <p:cNvPicPr>
            <a:picLocks noChangeAspect="1"/>
          </p:cNvPicPr>
          <p:nvPr/>
        </p:nvPicPr>
        <p:blipFill>
          <a:blip r:embed="rId7"/>
          <a:stretch>
            <a:fillRect/>
          </a:stretch>
        </p:blipFill>
        <p:spPr>
          <a:xfrm>
            <a:off x="4361215" y="3500523"/>
            <a:ext cx="3565978" cy="967311"/>
          </a:xfrm>
          <a:prstGeom prst="rect">
            <a:avLst/>
          </a:prstGeom>
        </p:spPr>
      </p:pic>
      <p:pic>
        <p:nvPicPr>
          <p:cNvPr id="11" name="Picture 10">
            <a:extLst>
              <a:ext uri="{FF2B5EF4-FFF2-40B4-BE49-F238E27FC236}">
                <a16:creationId xmlns:a16="http://schemas.microsoft.com/office/drawing/2014/main" id="{128F6A95-CD94-0CFD-21EE-C72182F27B81}"/>
              </a:ext>
            </a:extLst>
          </p:cNvPr>
          <p:cNvPicPr>
            <a:picLocks noChangeAspect="1"/>
          </p:cNvPicPr>
          <p:nvPr/>
        </p:nvPicPr>
        <p:blipFill>
          <a:blip r:embed="rId8"/>
          <a:stretch>
            <a:fillRect/>
          </a:stretch>
        </p:blipFill>
        <p:spPr>
          <a:xfrm>
            <a:off x="4264806" y="4647661"/>
            <a:ext cx="3662387" cy="1022684"/>
          </a:xfrm>
          <a:prstGeom prst="rect">
            <a:avLst/>
          </a:prstGeom>
        </p:spPr>
      </p:pic>
      <p:sp>
        <p:nvSpPr>
          <p:cNvPr id="12" name="Title 1">
            <a:extLst>
              <a:ext uri="{FF2B5EF4-FFF2-40B4-BE49-F238E27FC236}">
                <a16:creationId xmlns:a16="http://schemas.microsoft.com/office/drawing/2014/main" id="{469DC967-51EC-268F-DD0A-87D3B351B799}"/>
              </a:ext>
            </a:extLst>
          </p:cNvPr>
          <p:cNvSpPr txBox="1">
            <a:spLocks/>
          </p:cNvSpPr>
          <p:nvPr/>
        </p:nvSpPr>
        <p:spPr>
          <a:xfrm>
            <a:off x="4160955" y="-259878"/>
            <a:ext cx="4919906" cy="22116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kern="1200" cap="all" baseline="0">
                <a:solidFill>
                  <a:schemeClr val="tx2"/>
                </a:solidFill>
                <a:latin typeface="+mj-lt"/>
                <a:ea typeface="+mj-ea"/>
                <a:cs typeface="+mj-cs"/>
              </a:defRPr>
            </a:lvl1pPr>
          </a:lstStyle>
          <a:p>
            <a:r>
              <a:rPr lang="en-US"/>
              <a:t>New plan introduced</a:t>
            </a:r>
            <a:endParaRPr lang="en-US" dirty="0"/>
          </a:p>
        </p:txBody>
      </p:sp>
      <p:sp>
        <p:nvSpPr>
          <p:cNvPr id="16" name="TextBox 15">
            <a:extLst>
              <a:ext uri="{FF2B5EF4-FFF2-40B4-BE49-F238E27FC236}">
                <a16:creationId xmlns:a16="http://schemas.microsoft.com/office/drawing/2014/main" id="{1B825DB6-91AD-D825-675B-75B2B357F7FF}"/>
              </a:ext>
            </a:extLst>
          </p:cNvPr>
          <p:cNvSpPr txBox="1"/>
          <p:nvPr/>
        </p:nvSpPr>
        <p:spPr>
          <a:xfrm>
            <a:off x="8305799" y="3107160"/>
            <a:ext cx="3035301" cy="1015663"/>
          </a:xfrm>
          <a:prstGeom prst="rect">
            <a:avLst/>
          </a:prstGeom>
          <a:noFill/>
        </p:spPr>
        <p:txBody>
          <a:bodyPr wrap="square" rtlCol="0">
            <a:spAutoFit/>
          </a:bodyPr>
          <a:lstStyle/>
          <a:p>
            <a:r>
              <a:rPr lang="en-US" sz="1500" dirty="0">
                <a:solidFill>
                  <a:schemeClr val="bg1"/>
                </a:solidFill>
              </a:rPr>
              <a:t>The newly launched plans are performing well in terms of revenue, with an expected 25% growth in the coming years.</a:t>
            </a:r>
            <a:endParaRPr lang="en-IN" sz="1500" dirty="0">
              <a:solidFill>
                <a:schemeClr val="bg1"/>
              </a:solidFill>
            </a:endParaRPr>
          </a:p>
        </p:txBody>
      </p:sp>
      <p:sp>
        <p:nvSpPr>
          <p:cNvPr id="19" name="TextBox 18">
            <a:extLst>
              <a:ext uri="{FF2B5EF4-FFF2-40B4-BE49-F238E27FC236}">
                <a16:creationId xmlns:a16="http://schemas.microsoft.com/office/drawing/2014/main" id="{EAF58EA8-109F-213E-FC22-9E9053B1C18A}"/>
              </a:ext>
            </a:extLst>
          </p:cNvPr>
          <p:cNvSpPr txBox="1"/>
          <p:nvPr/>
        </p:nvSpPr>
        <p:spPr>
          <a:xfrm>
            <a:off x="8305799" y="4467834"/>
            <a:ext cx="3801910" cy="830997"/>
          </a:xfrm>
          <a:prstGeom prst="rect">
            <a:avLst/>
          </a:prstGeom>
          <a:noFill/>
        </p:spPr>
        <p:txBody>
          <a:bodyPr wrap="square" rtlCol="0">
            <a:spAutoFit/>
          </a:bodyPr>
          <a:lstStyle/>
          <a:p>
            <a:r>
              <a:rPr lang="en-US" sz="1600" dirty="0">
                <a:solidFill>
                  <a:schemeClr val="bg1"/>
                </a:solidFill>
              </a:rPr>
              <a:t>Plans P11 and P12 have surpassed </a:t>
            </a:r>
            <a:r>
              <a:rPr lang="en-US" sz="1600" b="1" dirty="0">
                <a:solidFill>
                  <a:schemeClr val="bg1"/>
                </a:solidFill>
              </a:rPr>
              <a:t>$1 billion</a:t>
            </a:r>
            <a:r>
              <a:rPr lang="en-US" sz="1600" dirty="0">
                <a:solidFill>
                  <a:schemeClr val="bg1"/>
                </a:solidFill>
              </a:rPr>
              <a:t> in revenue within just four months of the 5G launch.</a:t>
            </a:r>
            <a:endParaRPr lang="en-IN" sz="1500" dirty="0">
              <a:solidFill>
                <a:schemeClr val="bg1"/>
              </a:solidFill>
            </a:endParaRPr>
          </a:p>
        </p:txBody>
      </p:sp>
      <p:pic>
        <p:nvPicPr>
          <p:cNvPr id="191" name="Audio 190">
            <a:hlinkClick r:id="" action="ppaction://media"/>
            <a:extLst>
              <a:ext uri="{FF2B5EF4-FFF2-40B4-BE49-F238E27FC236}">
                <a16:creationId xmlns:a16="http://schemas.microsoft.com/office/drawing/2014/main" id="{1301D55B-00A5-3835-36B3-7BB965EE82F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10">
            <p14:nvContentPartPr>
              <p14:cNvPr id="190" name="Ink 189">
                <a:extLst>
                  <a:ext uri="{FF2B5EF4-FFF2-40B4-BE49-F238E27FC236}">
                    <a16:creationId xmlns:a16="http://schemas.microsoft.com/office/drawing/2014/main" id="{F3C0418F-F8CA-7F54-4512-E768E06997B1}"/>
                  </a:ext>
                </a:extLst>
              </p14:cNvPr>
              <p14:cNvContentPartPr/>
              <p14:nvPr>
                <p:extLst>
                  <p:ext uri="{42D2F446-02D8-4167-A562-619A0277C38B}">
                    <p15:isNarration xmlns:p15="http://schemas.microsoft.com/office/powerpoint/2012/main" val="1"/>
                  </p:ext>
                </p:extLst>
              </p14:nvPr>
            </p14:nvContentPartPr>
            <p14:xfrm>
              <a:off x="4881600" y="2931840"/>
              <a:ext cx="685080" cy="1227240"/>
            </p14:xfrm>
          </p:contentPart>
        </mc:Choice>
        <mc:Fallback>
          <p:pic>
            <p:nvPicPr>
              <p:cNvPr id="190" name="Ink 189">
                <a:extLst>
                  <a:ext uri="{FF2B5EF4-FFF2-40B4-BE49-F238E27FC236}">
                    <a16:creationId xmlns:a16="http://schemas.microsoft.com/office/drawing/2014/main" id="{F3C0418F-F8CA-7F54-4512-E768E06997B1}"/>
                  </a:ext>
                </a:extLst>
              </p:cNvPr>
              <p:cNvPicPr>
                <a:picLocks noGrp="1" noRot="1" noChangeAspect="1" noMove="1" noResize="1" noEditPoints="1" noAdjustHandles="1" noChangeArrowheads="1" noChangeShapeType="1"/>
              </p:cNvPicPr>
              <p:nvPr/>
            </p:nvPicPr>
            <p:blipFill>
              <a:blip r:embed="rId11"/>
              <a:stretch>
                <a:fillRect/>
              </a:stretch>
            </p:blipFill>
            <p:spPr>
              <a:xfrm>
                <a:off x="4865760" y="2868480"/>
                <a:ext cx="716400" cy="1353960"/>
              </a:xfrm>
              <a:prstGeom prst="rect">
                <a:avLst/>
              </a:prstGeom>
            </p:spPr>
          </p:pic>
        </mc:Fallback>
      </mc:AlternateContent>
    </p:spTree>
    <p:extLst>
      <p:ext uri="{BB962C8B-B14F-4D97-AF65-F5344CB8AC3E}">
        <p14:creationId xmlns:p14="http://schemas.microsoft.com/office/powerpoint/2010/main" val="13295392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5360">
        <p159:morph option="byChar"/>
      </p:transition>
    </mc:Choice>
    <mc:Fallback>
      <p:transition spd="slow" advTm="253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1"/>
                                        </p:tgtEl>
                                      </p:cBhvr>
                                    </p:cmd>
                                  </p:childTnLst>
                                </p:cTn>
                              </p:par>
                              <p:par>
                                <p:cTn id="7" presetID="59" presetClass="entr" presetSubtype="0" fill="hold" nodeType="withEffect">
                                  <p:stCondLst>
                                    <p:cond delay="0"/>
                                  </p:stCondLst>
                                  <p:childTnLst>
                                    <p:set>
                                      <p:cBhvr>
                                        <p:cTn id="8" dur="1" fill="hold">
                                          <p:stCondLst>
                                            <p:cond delay="0"/>
                                          </p:stCondLst>
                                        </p:cTn>
                                        <p:tgtEl>
                                          <p:spTgt spid="190"/>
                                        </p:tgtEl>
                                        <p:attrNameLst>
                                          <p:attrName>style.visibility</p:attrName>
                                        </p:attrNameLst>
                                      </p:cBhvr>
                                      <p:to>
                                        <p:strVal val="visible"/>
                                      </p:to>
                                    </p:set>
                                    <p:cmd type="call" cmd="playFrom(0.0)">
                                      <p:cBhvr>
                                        <p:cTn id="9" dur="1" fill="hold"/>
                                        <p:tgtEl>
                                          <p:spTgt spid="19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9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112845" y="963385"/>
            <a:ext cx="5528217" cy="2685383"/>
          </a:xfrm>
        </p:spPr>
        <p:txBody>
          <a:bodyPr/>
          <a:lstStyle/>
          <a:p>
            <a:r>
              <a:rPr lang="en-US" dirty="0"/>
              <a:t>THANK YOU.!!</a:t>
            </a:r>
          </a:p>
        </p:txBody>
      </p:sp>
      <p:pic>
        <p:nvPicPr>
          <p:cNvPr id="5" name="Picture 4">
            <a:extLst>
              <a:ext uri="{FF2B5EF4-FFF2-40B4-BE49-F238E27FC236}">
                <a16:creationId xmlns:a16="http://schemas.microsoft.com/office/drawing/2014/main" id="{7957CEB8-1500-32C6-3319-794F8DE230A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101599"/>
            <a:ext cx="7378700" cy="6959600"/>
          </a:xfrm>
          <a:prstGeom prst="rtTriangle">
            <a:avLst/>
          </a:prstGeom>
        </p:spPr>
      </p:pic>
    </p:spTree>
    <p:extLst>
      <p:ext uri="{BB962C8B-B14F-4D97-AF65-F5344CB8AC3E}">
        <p14:creationId xmlns:p14="http://schemas.microsoft.com/office/powerpoint/2010/main" val="24364939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789">
        <p159:morph option="byChar"/>
      </p:transition>
    </mc:Choice>
    <mc:Fallback>
      <p:transition spd="slow" advTm="2789">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320800" y="136525"/>
            <a:ext cx="10287000" cy="773824"/>
          </a:xfrm>
        </p:spPr>
        <p:txBody>
          <a:bodyPr>
            <a:normAutofit/>
          </a:bodyPr>
          <a:lstStyle/>
          <a:p>
            <a:r>
              <a:rPr lang="en-US" dirty="0"/>
              <a:t>About </a:t>
            </a:r>
            <a:r>
              <a:rPr lang="en-US" dirty="0" err="1"/>
              <a:t>WavecoN</a:t>
            </a:r>
            <a:r>
              <a:rPr lang="en-US" dirty="0"/>
              <a:t> telecom</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247470" y="1471613"/>
            <a:ext cx="7177087" cy="3100387"/>
          </a:xfrm>
        </p:spPr>
        <p:txBody>
          <a:bodyPr>
            <a:normAutofit fontScale="62500" lnSpcReduction="20000"/>
          </a:bodyPr>
          <a:lstStyle/>
          <a:p>
            <a:r>
              <a:rPr lang="en-US" dirty="0"/>
              <a:t>Wavecon, a leading telecommunications company in India, is known for providing dependable and innovative services.</a:t>
            </a:r>
          </a:p>
          <a:p>
            <a:r>
              <a:rPr lang="en-US" dirty="0"/>
              <a:t>In 2022, Wavecon reached a major milestone by launching its advanced 5G services, designed to give customers fast and consistent connections. This upgrade helps both individuals and businesses by encouraging creativity and new ideas. Wavecon has a significant presence in 15 major Indian cities and works hard to ensure its users have continuous connectivity.</a:t>
            </a:r>
          </a:p>
          <a:p>
            <a:r>
              <a:rPr lang="en-US" dirty="0"/>
              <a:t>The launch of 5G represents a new era of technological advancement for Wavecon.</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pic>
        <p:nvPicPr>
          <p:cNvPr id="181" name="Audio 180">
            <a:hlinkClick r:id="" action="ppaction://media"/>
            <a:extLst>
              <a:ext uri="{FF2B5EF4-FFF2-40B4-BE49-F238E27FC236}">
                <a16:creationId xmlns:a16="http://schemas.microsoft.com/office/drawing/2014/main" id="{31252DA4-E669-7203-EA91-6E2CA716C56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243494996"/>
      </p:ext>
    </p:extLst>
  </p:cSld>
  <p:clrMapOvr>
    <a:masterClrMapping/>
  </p:clrMapOvr>
  <mc:AlternateContent xmlns:mc="http://schemas.openxmlformats.org/markup-compatibility/2006">
    <mc:Choice xmlns:p14="http://schemas.microsoft.com/office/powerpoint/2010/main" Requires="p14">
      <p:transition p14:dur="10" advTm="35897"/>
    </mc:Choice>
    <mc:Fallback>
      <p:transition advTm="35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350012"/>
            <a:ext cx="9389288" cy="1362456"/>
          </a:xfrm>
        </p:spPr>
        <p:txBody>
          <a:bodyPr/>
          <a:lstStyle/>
          <a:p>
            <a:r>
              <a:rPr lang="en-US" dirty="0"/>
              <a:t>Agenda</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736" y="1155699"/>
            <a:ext cx="9832975" cy="736601"/>
          </a:xfrm>
        </p:spPr>
        <p:txBody>
          <a:bodyPr vert="horz" lIns="91440" tIns="45720" rIns="91440" bIns="45720" rtlCol="0" anchor="t">
            <a:normAutofit/>
          </a:bodyPr>
          <a:lstStyle/>
          <a:p>
            <a:r>
              <a:rPr lang="en-US" dirty="0"/>
              <a:t>After the launch of 5G services , they seen in the decline in the revenue and active users , so they wanted to know about the following questions .</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3</a:t>
            </a:fld>
            <a:endParaRPr lang="en-US" dirty="0"/>
          </a:p>
        </p:txBody>
      </p:sp>
      <p:grpSp>
        <p:nvGrpSpPr>
          <p:cNvPr id="14" name="Group 13">
            <a:extLst>
              <a:ext uri="{FF2B5EF4-FFF2-40B4-BE49-F238E27FC236}">
                <a16:creationId xmlns:a16="http://schemas.microsoft.com/office/drawing/2014/main" id="{779E809C-34F4-1B33-10E1-ED922A8D1535}"/>
              </a:ext>
            </a:extLst>
          </p:cNvPr>
          <p:cNvGrpSpPr/>
          <p:nvPr/>
        </p:nvGrpSpPr>
        <p:grpSpPr>
          <a:xfrm>
            <a:off x="1790700" y="1816100"/>
            <a:ext cx="8128000" cy="4322233"/>
            <a:chOff x="1790700" y="1816100"/>
            <a:chExt cx="8128000" cy="4322233"/>
          </a:xfrm>
        </p:grpSpPr>
        <p:graphicFrame>
          <p:nvGraphicFramePr>
            <p:cNvPr id="5" name="Diagram 4">
              <a:extLst>
                <a:ext uri="{FF2B5EF4-FFF2-40B4-BE49-F238E27FC236}">
                  <a16:creationId xmlns:a16="http://schemas.microsoft.com/office/drawing/2014/main" id="{8595302B-95C8-54D3-7BD7-49AE281BD628}"/>
                </a:ext>
              </a:extLst>
            </p:cNvPr>
            <p:cNvGraphicFramePr/>
            <p:nvPr>
              <p:extLst>
                <p:ext uri="{D42A27DB-BD31-4B8C-83A1-F6EECF244321}">
                  <p14:modId xmlns:p14="http://schemas.microsoft.com/office/powerpoint/2010/main" val="3691917004"/>
                </p:ext>
              </p:extLst>
            </p:nvPr>
          </p:nvGraphicFramePr>
          <p:xfrm>
            <a:off x="1790700" y="1816100"/>
            <a:ext cx="8128000" cy="43222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TextBox 8">
              <a:extLst>
                <a:ext uri="{FF2B5EF4-FFF2-40B4-BE49-F238E27FC236}">
                  <a16:creationId xmlns:a16="http://schemas.microsoft.com/office/drawing/2014/main" id="{4AB5AEAA-353B-EB60-5400-E0CF87AAFE8E}"/>
                </a:ext>
              </a:extLst>
            </p:cNvPr>
            <p:cNvSpPr txBox="1"/>
            <p:nvPr/>
          </p:nvSpPr>
          <p:spPr>
            <a:xfrm>
              <a:off x="1981200" y="2118868"/>
              <a:ext cx="711200" cy="477054"/>
            </a:xfrm>
            <a:prstGeom prst="rect">
              <a:avLst/>
            </a:prstGeom>
            <a:noFill/>
          </p:spPr>
          <p:txBody>
            <a:bodyPr wrap="square" rtlCol="0">
              <a:spAutoFit/>
            </a:bodyPr>
            <a:lstStyle/>
            <a:p>
              <a:r>
                <a:rPr lang="en-US" sz="2500" b="1" dirty="0"/>
                <a:t>1.</a:t>
              </a:r>
            </a:p>
          </p:txBody>
        </p:sp>
        <p:sp>
          <p:nvSpPr>
            <p:cNvPr id="10" name="TextBox 9">
              <a:extLst>
                <a:ext uri="{FF2B5EF4-FFF2-40B4-BE49-F238E27FC236}">
                  <a16:creationId xmlns:a16="http://schemas.microsoft.com/office/drawing/2014/main" id="{91D23C5A-A7C2-26C6-8D09-1D12AA0C2B6A}"/>
                </a:ext>
              </a:extLst>
            </p:cNvPr>
            <p:cNvSpPr txBox="1"/>
            <p:nvPr/>
          </p:nvSpPr>
          <p:spPr>
            <a:xfrm>
              <a:off x="2374900" y="2918968"/>
              <a:ext cx="711200" cy="477054"/>
            </a:xfrm>
            <a:prstGeom prst="rect">
              <a:avLst/>
            </a:prstGeom>
            <a:noFill/>
          </p:spPr>
          <p:txBody>
            <a:bodyPr wrap="square" rtlCol="0">
              <a:spAutoFit/>
            </a:bodyPr>
            <a:lstStyle/>
            <a:p>
              <a:r>
                <a:rPr lang="en-US" sz="2500" b="1" dirty="0"/>
                <a:t>2.</a:t>
              </a:r>
            </a:p>
          </p:txBody>
        </p:sp>
        <p:sp>
          <p:nvSpPr>
            <p:cNvPr id="11" name="TextBox 10">
              <a:extLst>
                <a:ext uri="{FF2B5EF4-FFF2-40B4-BE49-F238E27FC236}">
                  <a16:creationId xmlns:a16="http://schemas.microsoft.com/office/drawing/2014/main" id="{0F93BDD3-9009-001A-A797-0A50BCBF2112}"/>
                </a:ext>
              </a:extLst>
            </p:cNvPr>
            <p:cNvSpPr txBox="1"/>
            <p:nvPr/>
          </p:nvSpPr>
          <p:spPr>
            <a:xfrm>
              <a:off x="2527300" y="3769868"/>
              <a:ext cx="711200" cy="477054"/>
            </a:xfrm>
            <a:prstGeom prst="rect">
              <a:avLst/>
            </a:prstGeom>
            <a:noFill/>
          </p:spPr>
          <p:txBody>
            <a:bodyPr wrap="square" rtlCol="0">
              <a:spAutoFit/>
            </a:bodyPr>
            <a:lstStyle/>
            <a:p>
              <a:r>
                <a:rPr lang="en-US" sz="2500" b="1" dirty="0"/>
                <a:t>3.</a:t>
              </a:r>
            </a:p>
          </p:txBody>
        </p:sp>
        <p:sp>
          <p:nvSpPr>
            <p:cNvPr id="12" name="TextBox 11">
              <a:extLst>
                <a:ext uri="{FF2B5EF4-FFF2-40B4-BE49-F238E27FC236}">
                  <a16:creationId xmlns:a16="http://schemas.microsoft.com/office/drawing/2014/main" id="{A93D23DD-0935-D15C-17BD-936A782AFBD2}"/>
                </a:ext>
              </a:extLst>
            </p:cNvPr>
            <p:cNvSpPr txBox="1"/>
            <p:nvPr/>
          </p:nvSpPr>
          <p:spPr>
            <a:xfrm>
              <a:off x="2336800" y="4528650"/>
              <a:ext cx="711200" cy="477054"/>
            </a:xfrm>
            <a:prstGeom prst="rect">
              <a:avLst/>
            </a:prstGeom>
            <a:noFill/>
          </p:spPr>
          <p:txBody>
            <a:bodyPr wrap="square" rtlCol="0">
              <a:spAutoFit/>
            </a:bodyPr>
            <a:lstStyle/>
            <a:p>
              <a:r>
                <a:rPr lang="en-US" sz="2500" b="1" dirty="0"/>
                <a:t>4.</a:t>
              </a:r>
            </a:p>
          </p:txBody>
        </p:sp>
        <p:sp>
          <p:nvSpPr>
            <p:cNvPr id="13" name="TextBox 12">
              <a:extLst>
                <a:ext uri="{FF2B5EF4-FFF2-40B4-BE49-F238E27FC236}">
                  <a16:creationId xmlns:a16="http://schemas.microsoft.com/office/drawing/2014/main" id="{283D6FF8-72D4-97A5-3BAD-AE2CB91FBDEC}"/>
                </a:ext>
              </a:extLst>
            </p:cNvPr>
            <p:cNvSpPr txBox="1"/>
            <p:nvPr/>
          </p:nvSpPr>
          <p:spPr>
            <a:xfrm>
              <a:off x="1981200" y="5366850"/>
              <a:ext cx="711200" cy="477054"/>
            </a:xfrm>
            <a:prstGeom prst="rect">
              <a:avLst/>
            </a:prstGeom>
            <a:noFill/>
          </p:spPr>
          <p:txBody>
            <a:bodyPr wrap="square" rtlCol="0">
              <a:spAutoFit/>
            </a:bodyPr>
            <a:lstStyle/>
            <a:p>
              <a:r>
                <a:rPr lang="en-US" sz="2500" b="1" dirty="0"/>
                <a:t>5.</a:t>
              </a:r>
            </a:p>
          </p:txBody>
        </p:sp>
      </p:grpSp>
      <p:pic>
        <p:nvPicPr>
          <p:cNvPr id="63" name="Audio 62">
            <a:hlinkClick r:id="" action="ppaction://media"/>
            <a:extLst>
              <a:ext uri="{FF2B5EF4-FFF2-40B4-BE49-F238E27FC236}">
                <a16:creationId xmlns:a16="http://schemas.microsoft.com/office/drawing/2014/main" id="{FFBE585B-E1BF-AD83-FEC1-3DBDCF036385}"/>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1516945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7889">
        <p159:morph option="byChar"/>
      </p:transition>
    </mc:Choice>
    <mc:Fallback>
      <p:transition spd="slow" advTm="378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63"/>
                </p:tgtEl>
              </p:cMediaNode>
            </p:audio>
          </p:childTnLst>
        </p:cTn>
      </p:par>
    </p:tnLst>
    <p:bldLst>
      <p:bldP spid="4" grpId="0"/>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Important KPI’s</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4</a:t>
            </a:fld>
            <a:endParaRPr lang="en-US" dirty="0"/>
          </a:p>
        </p:txBody>
      </p:sp>
      <p:sp>
        <p:nvSpPr>
          <p:cNvPr id="4" name="Rectangle: Rounded Corners 3">
            <a:extLst>
              <a:ext uri="{FF2B5EF4-FFF2-40B4-BE49-F238E27FC236}">
                <a16:creationId xmlns:a16="http://schemas.microsoft.com/office/drawing/2014/main" id="{27A021F3-0ABB-2EB0-42C9-D0660A540FB4}"/>
              </a:ext>
            </a:extLst>
          </p:cNvPr>
          <p:cNvSpPr/>
          <p:nvPr/>
        </p:nvSpPr>
        <p:spPr>
          <a:xfrm>
            <a:off x="1552574" y="2590800"/>
            <a:ext cx="2270126" cy="11811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i="0" dirty="0">
                <a:solidFill>
                  <a:schemeClr val="bg1"/>
                </a:solidFill>
                <a:effectLst/>
                <a:latin typeface="Segoe UI" panose="020B0502040204020203" pitchFamily="34" charset="0"/>
              </a:rPr>
              <a:t>ARPU</a:t>
            </a:r>
            <a:r>
              <a:rPr lang="en-IN" b="1" i="0" dirty="0">
                <a:solidFill>
                  <a:schemeClr val="bg1"/>
                </a:solidFill>
                <a:effectLst/>
                <a:latin typeface="Segoe UI" panose="020B0502040204020203" pitchFamily="34" charset="0"/>
              </a:rPr>
              <a:t> </a:t>
            </a:r>
          </a:p>
          <a:p>
            <a:pPr algn="ctr"/>
            <a:r>
              <a:rPr lang="en-IN" sz="1300" b="1" i="0" dirty="0">
                <a:solidFill>
                  <a:schemeClr val="bg1"/>
                </a:solidFill>
                <a:effectLst/>
                <a:latin typeface="Segoe UI" panose="020B0502040204020203" pitchFamily="34" charset="0"/>
              </a:rPr>
              <a:t>Average Revenue Per User</a:t>
            </a:r>
            <a:endParaRPr lang="en-IN" sz="1300" dirty="0">
              <a:solidFill>
                <a:schemeClr val="bg1"/>
              </a:solidFill>
            </a:endParaRPr>
          </a:p>
        </p:txBody>
      </p:sp>
      <p:sp>
        <p:nvSpPr>
          <p:cNvPr id="5" name="Rectangle: Rounded Corners 4">
            <a:extLst>
              <a:ext uri="{FF2B5EF4-FFF2-40B4-BE49-F238E27FC236}">
                <a16:creationId xmlns:a16="http://schemas.microsoft.com/office/drawing/2014/main" id="{AB10A766-1466-FB13-2234-491869FE2BD0}"/>
              </a:ext>
            </a:extLst>
          </p:cNvPr>
          <p:cNvSpPr/>
          <p:nvPr/>
        </p:nvSpPr>
        <p:spPr>
          <a:xfrm>
            <a:off x="4084712" y="2590800"/>
            <a:ext cx="2270126" cy="11811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i="0" dirty="0">
                <a:solidFill>
                  <a:schemeClr val="bg1"/>
                </a:solidFill>
                <a:effectLst/>
                <a:latin typeface="Segoe UI" panose="020B0502040204020203" pitchFamily="34" charset="0"/>
              </a:rPr>
              <a:t>TAU </a:t>
            </a:r>
            <a:endParaRPr lang="en-IN" sz="1300" b="1" dirty="0">
              <a:solidFill>
                <a:schemeClr val="bg1"/>
              </a:solidFill>
              <a:latin typeface="Segoe UI" panose="020B0502040204020203" pitchFamily="34" charset="0"/>
            </a:endParaRPr>
          </a:p>
          <a:p>
            <a:pPr algn="ctr"/>
            <a:r>
              <a:rPr lang="en-IN" sz="1300" b="1" i="0" dirty="0">
                <a:solidFill>
                  <a:schemeClr val="bg1"/>
                </a:solidFill>
                <a:effectLst/>
                <a:latin typeface="Segoe UI" panose="020B0502040204020203" pitchFamily="34" charset="0"/>
              </a:rPr>
              <a:t> Total Active Users</a:t>
            </a:r>
            <a:endParaRPr lang="en-IN" sz="1300" dirty="0">
              <a:solidFill>
                <a:schemeClr val="bg1"/>
              </a:solidFill>
            </a:endParaRPr>
          </a:p>
        </p:txBody>
      </p:sp>
      <p:sp>
        <p:nvSpPr>
          <p:cNvPr id="6" name="Rectangle: Rounded Corners 5">
            <a:extLst>
              <a:ext uri="{FF2B5EF4-FFF2-40B4-BE49-F238E27FC236}">
                <a16:creationId xmlns:a16="http://schemas.microsoft.com/office/drawing/2014/main" id="{C14C5D8B-F084-BF2A-C257-5CBCD8974000}"/>
              </a:ext>
            </a:extLst>
          </p:cNvPr>
          <p:cNvSpPr/>
          <p:nvPr/>
        </p:nvSpPr>
        <p:spPr>
          <a:xfrm>
            <a:off x="5922281" y="4260849"/>
            <a:ext cx="2270126" cy="11811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i="0" dirty="0">
                <a:solidFill>
                  <a:schemeClr val="bg1"/>
                </a:solidFill>
                <a:effectLst/>
                <a:latin typeface="Segoe UI" panose="020B0502040204020203" pitchFamily="34" charset="0"/>
              </a:rPr>
              <a:t>TUsU </a:t>
            </a:r>
            <a:endParaRPr lang="en-IN" sz="1300" b="1" dirty="0">
              <a:solidFill>
                <a:schemeClr val="bg1"/>
              </a:solidFill>
              <a:latin typeface="Segoe UI" panose="020B0502040204020203" pitchFamily="34" charset="0"/>
            </a:endParaRPr>
          </a:p>
          <a:p>
            <a:pPr algn="ctr"/>
            <a:r>
              <a:rPr lang="en-IN" sz="1300" b="1" i="0" dirty="0">
                <a:solidFill>
                  <a:schemeClr val="bg1"/>
                </a:solidFill>
                <a:effectLst/>
                <a:latin typeface="Segoe UI" panose="020B0502040204020203" pitchFamily="34" charset="0"/>
              </a:rPr>
              <a:t>Total unsubscribed Users,</a:t>
            </a:r>
            <a:endParaRPr lang="en-IN" sz="1300" dirty="0">
              <a:solidFill>
                <a:schemeClr val="bg1"/>
              </a:solidFill>
            </a:endParaRPr>
          </a:p>
        </p:txBody>
      </p:sp>
      <p:sp>
        <p:nvSpPr>
          <p:cNvPr id="10" name="Rectangle: Rounded Corners 9">
            <a:extLst>
              <a:ext uri="{FF2B5EF4-FFF2-40B4-BE49-F238E27FC236}">
                <a16:creationId xmlns:a16="http://schemas.microsoft.com/office/drawing/2014/main" id="{2B488BEA-716A-53E7-2546-DC027A93A96E}"/>
              </a:ext>
            </a:extLst>
          </p:cNvPr>
          <p:cNvSpPr/>
          <p:nvPr/>
        </p:nvSpPr>
        <p:spPr>
          <a:xfrm>
            <a:off x="8520943" y="4260849"/>
            <a:ext cx="2270126" cy="11811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i="0" dirty="0">
                <a:solidFill>
                  <a:schemeClr val="bg1"/>
                </a:solidFill>
                <a:effectLst/>
                <a:latin typeface="Segoe UI" panose="020B0502040204020203" pitchFamily="34" charset="0"/>
              </a:rPr>
              <a:t>MA </a:t>
            </a:r>
            <a:endParaRPr lang="en-IN" sz="1300" b="1" dirty="0">
              <a:solidFill>
                <a:schemeClr val="bg1"/>
              </a:solidFill>
              <a:latin typeface="Segoe UI" panose="020B0502040204020203" pitchFamily="34" charset="0"/>
            </a:endParaRPr>
          </a:p>
          <a:p>
            <a:pPr algn="ctr"/>
            <a:r>
              <a:rPr lang="en-IN" sz="1300" b="1" i="0" dirty="0">
                <a:solidFill>
                  <a:schemeClr val="bg1"/>
                </a:solidFill>
                <a:effectLst/>
                <a:latin typeface="Segoe UI" panose="020B0502040204020203" pitchFamily="34" charset="0"/>
              </a:rPr>
              <a:t>Monthly Average</a:t>
            </a:r>
            <a:endParaRPr lang="en-IN" sz="1300" dirty="0">
              <a:solidFill>
                <a:schemeClr val="bg1"/>
              </a:solidFill>
            </a:endParaRPr>
          </a:p>
        </p:txBody>
      </p:sp>
      <p:pic>
        <p:nvPicPr>
          <p:cNvPr id="66" name="Audio 65">
            <a:hlinkClick r:id="" action="ppaction://media"/>
            <a:extLst>
              <a:ext uri="{FF2B5EF4-FFF2-40B4-BE49-F238E27FC236}">
                <a16:creationId xmlns:a16="http://schemas.microsoft.com/office/drawing/2014/main" id="{C07304EF-9E31-11E0-65A4-CA6F11EC4E2C}"/>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2524660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432">
        <p159:morph option="byChar"/>
      </p:transition>
    </mc:Choice>
    <mc:Fallback>
      <p:transition spd="slow" advTm="204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66"/>
                </p:tgtEl>
              </p:cMediaNode>
            </p:audio>
          </p:childTnLst>
        </p:cTn>
      </p:par>
    </p:tnLst>
    <p:bldLst>
      <p:bldP spid="23" grpId="0"/>
      <p:bldP spid="4" grpId="0" animBg="1"/>
      <p:bldP spid="5" grpId="0" animBg="1"/>
      <p:bldP spid="6"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8607426" cy="627889"/>
          </a:xfrm>
        </p:spPr>
        <p:txBody>
          <a:bodyPr>
            <a:normAutofit/>
          </a:bodyPr>
          <a:lstStyle/>
          <a:p>
            <a:r>
              <a:rPr lang="en-US" sz="3000" dirty="0"/>
              <a:t>Lets first understand the database</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5</a:t>
            </a:fld>
            <a:endParaRPr lang="en-US" dirty="0"/>
          </a:p>
        </p:txBody>
      </p:sp>
      <p:pic>
        <p:nvPicPr>
          <p:cNvPr id="7" name="Picture 6">
            <a:extLst>
              <a:ext uri="{FF2B5EF4-FFF2-40B4-BE49-F238E27FC236}">
                <a16:creationId xmlns:a16="http://schemas.microsoft.com/office/drawing/2014/main" id="{320C3819-76DC-FC5E-E023-0310E9459958}"/>
              </a:ext>
            </a:extLst>
          </p:cNvPr>
          <p:cNvPicPr>
            <a:picLocks noChangeAspect="1"/>
          </p:cNvPicPr>
          <p:nvPr/>
        </p:nvPicPr>
        <p:blipFill>
          <a:blip r:embed="rId6"/>
          <a:stretch>
            <a:fillRect/>
          </a:stretch>
        </p:blipFill>
        <p:spPr>
          <a:xfrm>
            <a:off x="3256521" y="1672520"/>
            <a:ext cx="7382905" cy="5048955"/>
          </a:xfrm>
          <a:prstGeom prst="rect">
            <a:avLst/>
          </a:prstGeom>
        </p:spPr>
      </p:pic>
      <p:pic>
        <p:nvPicPr>
          <p:cNvPr id="84" name="Audio 83">
            <a:hlinkClick r:id="" action="ppaction://media"/>
            <a:extLst>
              <a:ext uri="{FF2B5EF4-FFF2-40B4-BE49-F238E27FC236}">
                <a16:creationId xmlns:a16="http://schemas.microsoft.com/office/drawing/2014/main" id="{6930A981-298B-E1A4-1698-81762FDD561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7885957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8283">
        <p159:morph option="byChar"/>
      </p:transition>
    </mc:Choice>
    <mc:Fallback>
      <p:transition spd="slow" advTm="282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84"/>
                </p:tgtEl>
              </p:cMediaNode>
            </p:audio>
          </p:childTnLst>
        </p:cTn>
      </p:par>
    </p:tnLst>
  </p:timing>
  <p:extLst>
    <p:ext uri="{3A86A75C-4F4B-4683-9AE1-C65F6400EC91}">
      <p14:laserTraceLst xmlns:p14="http://schemas.microsoft.com/office/powerpoint/2010/main">
        <p14:tracePtLst>
          <p14:tracePt t="10698" x="2919413" y="6269038"/>
          <p14:tracePt t="11045" x="4456113" y="6754813"/>
          <p14:tracePt t="11052" x="4481513" y="6689725"/>
          <p14:tracePt t="11058" x="4494213" y="6599238"/>
          <p14:tracePt t="11065" x="4506913" y="6496050"/>
          <p14:tracePt t="11073" x="4519613" y="6405563"/>
          <p14:tracePt t="11079" x="4519613" y="6327775"/>
          <p14:tracePt t="11085" x="4533900" y="6237288"/>
          <p14:tracePt t="11096" x="4533900" y="6161088"/>
          <p14:tracePt t="11099" x="4533900" y="6083300"/>
          <p14:tracePt t="11106" x="4533900" y="6030913"/>
          <p14:tracePt t="11114" x="4533900" y="5980113"/>
          <p14:tracePt t="11123" x="4533900" y="5940425"/>
          <p14:tracePt t="11128" x="4533900" y="5902325"/>
          <p14:tracePt t="11135" x="4533900" y="5864225"/>
          <p14:tracePt t="11144" x="4519613" y="5824538"/>
          <p14:tracePt t="11147" x="4519613" y="5799138"/>
          <p14:tracePt t="11156" x="4506913" y="5759450"/>
          <p14:tracePt t="11164" x="4494213" y="5759450"/>
          <p14:tracePt t="11170" x="4494213" y="5746750"/>
          <p14:tracePt t="11179" x="4481513" y="5721350"/>
          <p14:tracePt t="11185" x="4468813" y="5708650"/>
          <p14:tracePt t="11191" x="4456113" y="5695950"/>
          <p14:tracePt t="11198" x="4443413" y="5683250"/>
          <p14:tracePt t="11205" x="4430713" y="5656263"/>
          <p14:tracePt t="11212" x="4403725" y="5643563"/>
          <p14:tracePt t="11218" x="4391025" y="5630863"/>
          <p14:tracePt t="11226" x="4378325" y="5618163"/>
          <p14:tracePt t="11232" x="4352925" y="5605463"/>
          <p14:tracePt t="11239" x="4340225" y="5605463"/>
          <p14:tracePt t="11246" x="4313238" y="5592763"/>
          <p14:tracePt t="11256" x="4287838" y="5565775"/>
          <p14:tracePt t="11261" x="4275138" y="5565775"/>
          <p14:tracePt t="11267" x="4249738" y="5540375"/>
          <p14:tracePt t="11274" x="4235450" y="5540375"/>
          <p14:tracePt t="11281" x="4222750" y="5514975"/>
          <p14:tracePt t="11288" x="4197350" y="5502275"/>
          <p14:tracePt t="11297" x="4184650" y="5489575"/>
          <p14:tracePt t="11302" x="4159250" y="5475288"/>
          <p14:tracePt t="11309" x="4146550" y="5449888"/>
          <p14:tracePt t="11317" x="4132263" y="5449888"/>
          <p14:tracePt t="11323" x="4132263" y="5424488"/>
          <p14:tracePt t="11331" x="4119563" y="5424488"/>
          <p14:tracePt t="11347" x="4106863" y="5411788"/>
          <p14:tracePt t="11358" x="4106863" y="5399088"/>
          <p14:tracePt t="11379" x="4094163" y="5399088"/>
          <p14:tracePt t="11388" x="4094163" y="5386388"/>
          <p14:tracePt t="11397" x="4081463" y="5386388"/>
          <p14:tracePt t="11408" x="4081463" y="5372100"/>
          <p14:tracePt t="11430" x="4068763" y="5372100"/>
          <p14:tracePt t="11435" x="4068763" y="5359400"/>
          <p14:tracePt t="11458" x="4056063" y="5359400"/>
          <p14:tracePt t="11470" x="4056063" y="5346700"/>
          <p14:tracePt t="11504" x="4056063" y="5334000"/>
          <p14:tracePt t="11520" x="4056063" y="5321300"/>
          <p14:tracePt t="11554" x="4056063" y="5308600"/>
          <p14:tracePt t="11582" x="4056063" y="5295900"/>
          <p14:tracePt t="11616" x="4056063" y="5281613"/>
          <p14:tracePt t="11632" x="4056063" y="5268913"/>
          <p14:tracePt t="11644" x="4068763" y="5256213"/>
          <p14:tracePt t="11659" x="4094163" y="5256213"/>
          <p14:tracePt t="11665" x="4094163" y="5243513"/>
          <p14:tracePt t="11672" x="4106863" y="5243513"/>
          <p14:tracePt t="11686" x="4132263" y="5243513"/>
          <p14:tracePt t="11694" x="4132263" y="5230813"/>
          <p14:tracePt t="11708" x="4146550" y="5218113"/>
          <p14:tracePt t="11714" x="4159250" y="5218113"/>
          <p14:tracePt t="11723" x="4171950" y="5218113"/>
          <p14:tracePt t="11735" x="4184650" y="5218113"/>
          <p14:tracePt t="11742" x="4210050" y="5205413"/>
          <p14:tracePt t="11756" x="4235450" y="5192713"/>
          <p14:tracePt t="11763" x="4262438" y="5192713"/>
          <p14:tracePt t="11770" x="4287838" y="5192713"/>
          <p14:tracePt t="11778" x="4300538" y="5178425"/>
          <p14:tracePt t="11785" x="4313238" y="5178425"/>
          <p14:tracePt t="11791" x="4340225" y="5165725"/>
          <p14:tracePt t="11798" x="4352925" y="5165725"/>
          <p14:tracePt t="11805" x="4365625" y="5165725"/>
          <p14:tracePt t="11811" x="4391025" y="5165725"/>
          <p14:tracePt t="11819" x="4403725" y="5165725"/>
          <p14:tracePt t="11828" x="4416425" y="5165725"/>
          <p14:tracePt t="11835" x="4430713" y="5165725"/>
          <p14:tracePt t="11840" x="4456113" y="5165725"/>
          <p14:tracePt t="11847" x="4468813" y="5165725"/>
          <p14:tracePt t="11855" x="4494213" y="5153025"/>
          <p14:tracePt t="11861" x="4519613" y="5153025"/>
          <p14:tracePt t="11867" x="4559300" y="5153025"/>
          <p14:tracePt t="11876" x="4597400" y="5140325"/>
          <p14:tracePt t="11881" x="4624388" y="5140325"/>
          <p14:tracePt t="11888" x="4662488" y="5140325"/>
          <p14:tracePt t="11895" x="4687888" y="5140325"/>
          <p14:tracePt t="11902" x="4713288" y="5140325"/>
          <p14:tracePt t="11912" x="4740275" y="5140325"/>
          <p14:tracePt t="11917" x="4752975" y="5140325"/>
          <p14:tracePt t="11925" x="4791075" y="5140325"/>
          <p14:tracePt t="11930" x="4803775" y="5140325"/>
          <p14:tracePt t="11938" x="4818063" y="5140325"/>
          <p14:tracePt t="11944" x="4830763" y="5140325"/>
          <p14:tracePt t="11950" x="4843463" y="5140325"/>
          <p14:tracePt t="11966" x="4856163" y="5140325"/>
          <p14:tracePt t="11971" x="4868863" y="5140325"/>
          <p14:tracePt t="11978" x="4881563" y="5140325"/>
          <p14:tracePt t="11993" x="4894263" y="5140325"/>
          <p14:tracePt t="11999" x="4908550" y="5140325"/>
          <p14:tracePt t="12007" x="4921250" y="5140325"/>
          <p14:tracePt t="12020" x="4933950" y="5140325"/>
          <p14:tracePt t="12028" x="4946650" y="5140325"/>
          <p14:tracePt t="12041" x="4959350" y="5140325"/>
          <p14:tracePt t="12048" x="4972050" y="5140325"/>
          <p14:tracePt t="12069" x="4984750" y="5140325"/>
          <p14:tracePt t="12076" x="4997450" y="5140325"/>
          <p14:tracePt t="12089" x="5011738" y="5140325"/>
          <p14:tracePt t="12098" x="5024438" y="5140325"/>
          <p14:tracePt t="12111" x="5037138" y="5140325"/>
          <p14:tracePt t="12119" x="5049838" y="5140325"/>
          <p14:tracePt t="12131" x="5062538" y="5140325"/>
          <p14:tracePt t="12139" x="5075238" y="5140325"/>
          <p14:tracePt t="12146" x="5087938" y="5140325"/>
          <p14:tracePt t="12162" x="5102225" y="5140325"/>
          <p14:tracePt t="12168" x="5114925" y="5140325"/>
          <p14:tracePt t="12180" x="5127625" y="5140325"/>
          <p14:tracePt t="12189" x="5140325" y="5140325"/>
          <p14:tracePt t="12194" x="5153025" y="5140325"/>
          <p14:tracePt t="12211" x="5165725" y="5140325"/>
          <p14:tracePt t="12216" x="5178425" y="5140325"/>
          <p14:tracePt t="12222" x="5192713" y="5140325"/>
          <p14:tracePt t="12236" x="5205413" y="5140325"/>
          <p14:tracePt t="12244" x="5218113" y="5140325"/>
          <p14:tracePt t="12250" x="5230813" y="5140325"/>
          <p14:tracePt t="12264" x="5243513" y="5140325"/>
          <p14:tracePt t="12278" x="5256213" y="5140325"/>
          <p14:tracePt t="12301" x="5268913" y="5140325"/>
          <p14:tracePt t="12559" x="5321300" y="5140325"/>
          <p14:tracePt t="12567" x="5386388" y="5140325"/>
          <p14:tracePt t="12573" x="5437188" y="5140325"/>
          <p14:tracePt t="12580" x="5489575" y="5140325"/>
          <p14:tracePt t="12587" x="5540375" y="5140325"/>
          <p14:tracePt t="12596" x="5580063" y="5140325"/>
          <p14:tracePt t="12601" x="5618163" y="5140325"/>
          <p14:tracePt t="12608" x="5643563" y="5140325"/>
          <p14:tracePt t="12616" x="5670550" y="5140325"/>
          <p14:tracePt t="12621" x="5683250" y="5140325"/>
          <p14:tracePt t="12628" x="5695950" y="5140325"/>
          <p14:tracePt t="12637" x="5708650" y="5140325"/>
          <p14:tracePt t="12648" x="5721350" y="5140325"/>
          <p14:tracePt t="12669" x="5734050" y="5140325"/>
          <p14:tracePt t="12679" x="5746750" y="5140325"/>
          <p14:tracePt t="12691" x="5759450" y="5140325"/>
          <p14:tracePt t="12711" x="5773738" y="5140325"/>
          <p14:tracePt t="12728" x="5786438" y="5140325"/>
          <p14:tracePt t="12733" x="5799138" y="5140325"/>
          <p14:tracePt t="12748" x="5811838" y="5140325"/>
          <p14:tracePt t="12769" x="5824538" y="5140325"/>
          <p14:tracePt t="12781" x="5837238" y="5140325"/>
          <p14:tracePt t="12789" x="5849938" y="5140325"/>
          <p14:tracePt t="12810" x="5864225" y="5140325"/>
          <p14:tracePt t="12823" x="5876925" y="5140325"/>
          <p14:tracePt t="12844" x="5889625" y="5140325"/>
          <p14:tracePt t="12851" x="5902325" y="5140325"/>
          <p14:tracePt t="12866" x="5915025" y="5140325"/>
          <p14:tracePt t="12881" x="5927725" y="5140325"/>
          <p14:tracePt t="12901" x="5940425" y="5140325"/>
          <p14:tracePt t="12908" x="5954713" y="5140325"/>
          <p14:tracePt t="12914" x="5967413" y="5140325"/>
          <p14:tracePt t="12929" x="5980113" y="5140325"/>
          <p14:tracePt t="12945" x="6005513" y="5140325"/>
          <p14:tracePt t="12956" x="6018213" y="5140325"/>
          <p14:tracePt t="12963" x="6030913" y="5140325"/>
          <p14:tracePt t="12972" x="6043613" y="5140325"/>
          <p14:tracePt t="12984" x="6057900" y="5140325"/>
          <p14:tracePt t="12992" x="6070600" y="5140325"/>
          <p14:tracePt t="12998" x="6083300" y="5140325"/>
          <p14:tracePt t="13014" x="6096000" y="5140325"/>
          <p14:tracePt t="13019" x="6121400" y="5140325"/>
          <p14:tracePt t="13027" x="6148388" y="5140325"/>
          <p14:tracePt t="13034" x="6161088" y="5140325"/>
          <p14:tracePt t="13040" x="6186488" y="5140325"/>
          <p14:tracePt t="13047" x="6211888" y="5140325"/>
          <p14:tracePt t="13054" x="6237288" y="5140325"/>
          <p14:tracePt t="13061" x="6264275" y="5140325"/>
          <p14:tracePt t="13068" x="6276975" y="5140325"/>
          <p14:tracePt t="13075" x="6289675" y="5140325"/>
          <p14:tracePt t="13084" x="6302375" y="5140325"/>
          <p14:tracePt t="13089" x="6315075" y="5140325"/>
          <p14:tracePt t="13095" x="6327775" y="5140325"/>
          <p14:tracePt t="13104" x="6342063" y="5140325"/>
          <p14:tracePt t="13111" x="6354763" y="5140325"/>
          <p14:tracePt t="13116" x="6367463" y="5140325"/>
          <p14:tracePt t="13124" x="6392863" y="5140325"/>
          <p14:tracePt t="13131" x="6405563" y="5140325"/>
          <p14:tracePt t="13137" x="6418263" y="5140325"/>
          <p14:tracePt t="13145" x="6432550" y="5140325"/>
          <p14:tracePt t="13152" x="6470650" y="5140325"/>
          <p14:tracePt t="13158" x="6483350" y="5140325"/>
          <p14:tracePt t="13166" x="6496050" y="5140325"/>
          <p14:tracePt t="13172" x="6508750" y="5140325"/>
          <p14:tracePt t="13187" x="6535738" y="5140325"/>
          <p14:tracePt t="13200" x="6548438" y="5140325"/>
          <p14:tracePt t="13216" x="6561138" y="5140325"/>
          <p14:tracePt t="13221" x="6573838" y="5140325"/>
          <p14:tracePt t="13229" x="6586538" y="5140325"/>
          <p14:tracePt t="13244" x="6599238" y="5140325"/>
          <p14:tracePt t="13248" x="6611938" y="5140325"/>
          <p14:tracePt t="13263" x="6638925" y="5140325"/>
          <p14:tracePt t="13278" x="6651625" y="5140325"/>
          <p14:tracePt t="13290" x="6677025" y="5140325"/>
          <p14:tracePt t="13307" x="6689725" y="5140325"/>
          <p14:tracePt t="13329" x="6702425" y="5140325"/>
          <p14:tracePt t="13333" x="6716713" y="5140325"/>
          <p14:tracePt t="13339" x="6729413" y="5140325"/>
          <p14:tracePt t="13354" x="6742113" y="5140325"/>
          <p14:tracePt t="13361" x="6754813" y="5140325"/>
          <p14:tracePt t="13369" x="6767513" y="5140325"/>
          <p14:tracePt t="13382" x="6780213" y="5140325"/>
          <p14:tracePt t="13390" x="6805613" y="5140325"/>
          <p14:tracePt t="13396" x="6845300" y="5140325"/>
          <p14:tracePt t="13402" x="6883400" y="5140325"/>
          <p14:tracePt t="13411" x="6923088" y="5140325"/>
          <p14:tracePt t="13418" x="6961188" y="5140325"/>
          <p14:tracePt t="13423" x="6986588" y="5140325"/>
          <p14:tracePt t="13430" x="7013575" y="5140325"/>
          <p14:tracePt t="13439" x="7026275" y="5140325"/>
          <p14:tracePt t="13444" x="7038975" y="5140325"/>
          <p14:tracePt t="13451" x="7051675" y="5140325"/>
          <p14:tracePt t="13460" x="7064375" y="5140325"/>
          <p14:tracePt t="13465" x="7077075" y="5140325"/>
          <p14:tracePt t="13480" x="7089775" y="5140325"/>
          <p14:tracePt t="13485" x="7104063" y="5140325"/>
          <p14:tracePt t="13493" x="7116763" y="5140325"/>
          <p14:tracePt t="13507" x="7129463" y="5140325"/>
          <p14:tracePt t="13521" x="7142163" y="5140325"/>
          <p14:tracePt t="13528" x="7154863" y="5140325"/>
          <p14:tracePt t="13550" x="7167563" y="5140325"/>
          <p14:tracePt t="13562" x="7180263" y="5140325"/>
          <p14:tracePt t="13577" x="7194550" y="5140325"/>
          <p14:tracePt t="13598" x="7207250" y="5140325"/>
          <p14:tracePt t="13626" x="7219950" y="5140325"/>
          <p14:tracePt t="13976" x="7283450" y="5140325"/>
          <p14:tracePt t="13982" x="7348538" y="5140325"/>
          <p14:tracePt t="13990" x="7439025" y="5140325"/>
          <p14:tracePt t="13998" x="7491413" y="5140325"/>
          <p14:tracePt t="14004" x="7581900" y="5140325"/>
          <p14:tracePt t="14012" x="7645400" y="5140325"/>
          <p14:tracePt t="14019" x="7710488" y="5140325"/>
          <p14:tracePt t="14024" x="7775575" y="5140325"/>
          <p14:tracePt t="14031" x="7813675" y="5140325"/>
          <p14:tracePt t="14040" x="7851775" y="5140325"/>
          <p14:tracePt t="14046" x="7891463" y="5140325"/>
          <p14:tracePt t="14052" x="7916863" y="5140325"/>
          <p14:tracePt t="14063" x="7942263" y="5140325"/>
          <p14:tracePt t="14066" x="7956550" y="5140325"/>
          <p14:tracePt t="14074" x="7969250" y="5140325"/>
          <p14:tracePt t="14081" x="7981950" y="5140325"/>
          <p14:tracePt t="14102" x="7994650" y="5140325"/>
          <p14:tracePt t="14110" x="8007350" y="5140325"/>
          <p14:tracePt t="14114" x="8020050" y="5140325"/>
          <p14:tracePt t="14131" x="8032750" y="5140325"/>
          <p14:tracePt t="14136" x="8045450" y="5140325"/>
          <p14:tracePt t="14145" x="8059738" y="5140325"/>
          <p14:tracePt t="14157" x="8072438" y="5140325"/>
          <p14:tracePt t="14181" x="8085138" y="5140325"/>
          <p14:tracePt t="14185" x="8097838" y="5140325"/>
          <p14:tracePt t="14199" x="8110538" y="5140325"/>
          <p14:tracePt t="14214" x="8123238" y="5140325"/>
          <p14:tracePt t="14234" x="8135938" y="5140325"/>
          <p14:tracePt t="14243" x="8150225" y="5140325"/>
          <p14:tracePt t="14255" x="8162925" y="5140325"/>
          <p14:tracePt t="14269" x="8175625" y="5140325"/>
          <p14:tracePt t="14279" x="8201025" y="5140325"/>
          <p14:tracePt t="14283" x="8226425" y="5140325"/>
          <p14:tracePt t="14290" x="8253413" y="5140325"/>
          <p14:tracePt t="14297" x="8316913" y="5140325"/>
          <p14:tracePt t="14304" x="8369300" y="5127625"/>
          <p14:tracePt t="14311" x="8407400" y="5127625"/>
          <p14:tracePt t="14317" x="8472488" y="5127625"/>
          <p14:tracePt t="14326" x="8497888" y="5127625"/>
          <p14:tracePt t="14334" x="8523288" y="5127625"/>
          <p14:tracePt t="14338" x="8537575" y="5127625"/>
          <p14:tracePt t="14345" x="8550275" y="5127625"/>
          <p14:tracePt t="14351" x="8562975" y="5127625"/>
          <p14:tracePt t="14366" x="8575675" y="5127625"/>
          <p14:tracePt t="14374" x="8588375" y="5127625"/>
          <p14:tracePt t="14386" x="8601075" y="5127625"/>
          <p14:tracePt t="14400" x="8628063" y="5127625"/>
          <p14:tracePt t="14415" x="8640763" y="5127625"/>
          <p14:tracePt t="14421" x="8666163" y="5127625"/>
          <p14:tracePt t="14428" x="8678863" y="5127625"/>
          <p14:tracePt t="14435" x="8691563" y="5127625"/>
          <p14:tracePt t="14444" x="8718550" y="5127625"/>
          <p14:tracePt t="14449" x="8743950" y="5127625"/>
          <p14:tracePt t="14456" x="8756650" y="5127625"/>
          <p14:tracePt t="14465" x="8769350" y="5127625"/>
          <p14:tracePt t="14470" x="8794750" y="5127625"/>
          <p14:tracePt t="14477" x="8807450" y="5127625"/>
          <p14:tracePt t="14486" x="8821738" y="5127625"/>
          <p14:tracePt t="14492" x="8847138" y="5127625"/>
          <p14:tracePt t="14498" x="8885238" y="5127625"/>
          <p14:tracePt t="14506" x="8924925" y="5127625"/>
          <p14:tracePt t="14512" x="8975725" y="5127625"/>
          <p14:tracePt t="14518" x="9066213" y="5127625"/>
          <p14:tracePt t="14527" x="9144000" y="5127625"/>
          <p14:tracePt t="14534" x="9247188" y="5127625"/>
          <p14:tracePt t="14539" x="9312275" y="5127625"/>
          <p14:tracePt t="14547" x="9363075" y="5127625"/>
          <p14:tracePt t="14554" x="9415463" y="5127625"/>
          <p14:tracePt t="14561" x="9453563" y="5127625"/>
          <p14:tracePt t="14568" x="9480550" y="5127625"/>
          <p14:tracePt t="14578" x="9493250" y="5140325"/>
          <p14:tracePt t="14582" x="9505950" y="5140325"/>
          <p14:tracePt t="14589" x="9518650" y="5140325"/>
          <p14:tracePt t="14603" x="9531350" y="5140325"/>
          <p14:tracePt t="14610" x="9544050" y="5140325"/>
          <p14:tracePt t="14624" x="9556750" y="5140325"/>
          <p14:tracePt t="14644" x="9569450" y="5140325"/>
          <p14:tracePt t="14661" x="9583738" y="5140325"/>
          <p14:tracePt t="14666" x="9596438" y="5140325"/>
          <p14:tracePt t="14687" x="9609138" y="5140325"/>
          <p14:tracePt t="14700" x="9621838" y="5140325"/>
          <p14:tracePt t="14715" x="9634538" y="5140325"/>
          <p14:tracePt t="14721" x="9647238" y="5140325"/>
          <p14:tracePt t="14757" x="9659938" y="5140325"/>
          <p14:tracePt t="14791" x="9674225" y="5140325"/>
          <p14:tracePt t="14826" x="9686925" y="5140325"/>
          <p14:tracePt t="14965" x="9686925" y="5127625"/>
          <p14:tracePt t="14986" x="9686925" y="5114925"/>
          <p14:tracePt t="14995" x="9699625" y="5049838"/>
          <p14:tracePt t="15001" x="9699625" y="4984750"/>
          <p14:tracePt t="15008" x="9686925" y="4856163"/>
          <p14:tracePt t="15014" x="9647238" y="4700588"/>
          <p14:tracePt t="15022" x="9596438" y="4533900"/>
          <p14:tracePt t="15029" x="9518650" y="4365625"/>
          <p14:tracePt t="15035" x="9440863" y="4249738"/>
          <p14:tracePt t="15044" x="9350375" y="4159250"/>
          <p14:tracePt t="15049" x="9272588" y="4068763"/>
          <p14:tracePt t="15056" x="9196388" y="3978275"/>
          <p14:tracePt t="15065" x="9118600" y="3913188"/>
          <p14:tracePt t="15071" x="9015413" y="3848100"/>
          <p14:tracePt t="15078" x="8912225" y="3784600"/>
          <p14:tracePt t="15085" x="8782050" y="3719513"/>
          <p14:tracePt t="15093" x="8640763" y="3668713"/>
          <p14:tracePt t="15098" x="8497888" y="3616325"/>
          <p14:tracePt t="15106" x="8434388" y="3563938"/>
          <p14:tracePt t="15112" x="8356600" y="3538538"/>
          <p14:tracePt t="15119" x="8266113" y="3513138"/>
          <p14:tracePt t="15128" x="8150225" y="3473450"/>
          <p14:tracePt t="15134" x="7969250" y="3422650"/>
          <p14:tracePt t="15140" x="7748588" y="3397250"/>
          <p14:tracePt t="15147" x="7567613" y="3384550"/>
          <p14:tracePt t="15156" x="7388225" y="3384550"/>
          <p14:tracePt t="15177" x="7104063" y="3384550"/>
          <p14:tracePt t="15179" x="6948488" y="3384550"/>
          <p14:tracePt t="15182" x="6792913" y="3384550"/>
          <p14:tracePt t="15189" x="6716713" y="3397250"/>
          <p14:tracePt t="15197" x="6599238" y="3409950"/>
          <p14:tracePt t="15203" x="6496050" y="3435350"/>
          <p14:tracePt t="15210" x="6380163" y="3460750"/>
          <p14:tracePt t="15217" x="6237288" y="3473450"/>
          <p14:tracePt t="15224" x="6121400" y="3500438"/>
          <p14:tracePt t="15231" x="5980113" y="3525838"/>
          <p14:tracePt t="15238" x="5864225" y="3538538"/>
          <p14:tracePt t="15247" x="5721350" y="3563938"/>
          <p14:tracePt t="15252" x="5580063" y="3603625"/>
          <p14:tracePt t="15260" x="5449888" y="3629025"/>
          <p14:tracePt t="15268" x="5334000" y="3654425"/>
          <p14:tracePt t="15273" x="5230813" y="3668713"/>
          <p14:tracePt t="15280" x="5165725" y="3681413"/>
          <p14:tracePt t="15288" x="5114925" y="3681413"/>
          <p14:tracePt t="15295" x="5075238" y="3681413"/>
          <p14:tracePt t="15301" x="5049838" y="3681413"/>
          <p14:tracePt t="15308" x="5011738" y="3694113"/>
          <p14:tracePt t="15314" x="4984750" y="3694113"/>
          <p14:tracePt t="15321" x="4959350" y="3706813"/>
          <p14:tracePt t="15329" x="4921250" y="3706813"/>
          <p14:tracePt t="15335" x="4908550" y="3706813"/>
          <p14:tracePt t="15343" x="4881563" y="3706813"/>
          <p14:tracePt t="15349" x="4868863" y="3706813"/>
          <p14:tracePt t="15356" x="4843463" y="3706813"/>
          <p14:tracePt t="15363" x="4830763" y="3706813"/>
          <p14:tracePt t="15370" x="4803775" y="3706813"/>
          <p14:tracePt t="15377" x="4791075" y="3706813"/>
          <p14:tracePt t="15384" x="4765675" y="3706813"/>
          <p14:tracePt t="15393" x="4752975" y="3706813"/>
          <p14:tracePt t="15399" x="4740275" y="3706813"/>
          <p14:tracePt t="15405" x="4727575" y="3706813"/>
          <p14:tracePt t="15412" x="4713288" y="3706813"/>
          <p14:tracePt t="15427" x="4700588" y="3706813"/>
          <p14:tracePt t="15433" x="4687888" y="3706813"/>
          <p14:tracePt t="15454" x="4675188" y="3706813"/>
          <p14:tracePt t="15469" x="4662488" y="3706813"/>
          <p14:tracePt t="15491" x="4649788" y="3706813"/>
          <p14:tracePt t="15503" x="4637088" y="3706813"/>
          <p14:tracePt t="15538" x="4624388" y="3706813"/>
          <p14:tracePt t="15859" x="4597400" y="3706813"/>
          <p14:tracePt t="15868" x="4559300" y="3706813"/>
          <p14:tracePt t="15875" x="4506913" y="3706813"/>
          <p14:tracePt t="15881" x="4456113" y="3706813"/>
          <p14:tracePt t="15889" x="4403725" y="3706813"/>
          <p14:tracePt t="15895" x="4352925" y="3706813"/>
          <p14:tracePt t="15902" x="4300538" y="3706813"/>
          <p14:tracePt t="15913" x="4235450" y="3719513"/>
          <p14:tracePt t="15916" x="4184650" y="3719513"/>
          <p14:tracePt t="15923" x="4146550" y="3719513"/>
          <p14:tracePt t="15930" x="4094163" y="3719513"/>
          <p14:tracePt t="15939" x="4056063" y="3719513"/>
          <p14:tracePt t="15945" x="4029075" y="3719513"/>
          <p14:tracePt t="15951" x="4003675" y="3732213"/>
          <p14:tracePt t="15959" x="3978275" y="3732213"/>
          <p14:tracePt t="15965" x="3965575" y="3744913"/>
          <p14:tracePt t="15971" x="3951288" y="3744913"/>
          <p14:tracePt t="15981" x="3938588" y="3744913"/>
          <p14:tracePt t="15986" x="3913188" y="3744913"/>
          <p14:tracePt t="15995" x="3900488" y="3744913"/>
          <p14:tracePt t="16001" x="3887788" y="3744913"/>
          <p14:tracePt t="16007" x="3875088" y="3744913"/>
          <p14:tracePt t="16013" x="3862388" y="3744913"/>
          <p14:tracePt t="16030" x="3848100" y="3744913"/>
          <p14:tracePt t="16042" x="3835400" y="3744913"/>
          <p14:tracePt t="16063" x="3822700" y="3744913"/>
          <p14:tracePt t="16071" x="3810000" y="3744913"/>
          <p14:tracePt t="16083" x="3797300" y="3744913"/>
          <p14:tracePt t="16103" x="3784600" y="3744913"/>
          <p14:tracePt t="16112" x="3784600" y="3757613"/>
          <p14:tracePt t="16124" x="3771900" y="3757613"/>
          <p14:tracePt t="16132" x="3757613" y="3757613"/>
          <p14:tracePt t="16145" x="3744913" y="3771900"/>
          <p14:tracePt t="16160" x="3732213" y="3771900"/>
          <p14:tracePt t="16182" x="3719513" y="3771900"/>
          <p14:tracePt t="16195" x="3706813" y="3771900"/>
          <p14:tracePt t="16203" x="3694113" y="3771900"/>
          <p14:tracePt t="16223" x="3681413" y="3771900"/>
          <p14:tracePt t="16243" x="3668713" y="3771900"/>
          <p14:tracePt t="16271" x="3654425" y="3771900"/>
          <p14:tracePt t="16294" x="3641725" y="3771900"/>
          <p14:tracePt t="16320" x="3629025" y="3771900"/>
          <p14:tracePt t="16713" x="3641725" y="3771900"/>
          <p14:tracePt t="16734" x="3654425" y="3771900"/>
          <p14:tracePt t="16762" x="3668713" y="3771900"/>
          <p14:tracePt t="16795" x="3681413" y="3771900"/>
          <p14:tracePt t="16816" x="3694113" y="3771900"/>
          <p14:tracePt t="16824" x="3706813" y="3771900"/>
          <p14:tracePt t="16845" x="3719513" y="3771900"/>
          <p14:tracePt t="16851" x="3732213" y="3771900"/>
          <p14:tracePt t="16858" x="3757613" y="3771900"/>
          <p14:tracePt t="16865" x="3784600" y="3771900"/>
          <p14:tracePt t="16874" x="3822700" y="3771900"/>
          <p14:tracePt t="16878" x="3875088" y="3771900"/>
          <p14:tracePt t="16886" x="3951288" y="3757613"/>
          <p14:tracePt t="16894" x="4016375" y="3757613"/>
          <p14:tracePt t="16900" x="4094163" y="3757613"/>
          <p14:tracePt t="16907" x="4159250" y="3757613"/>
          <p14:tracePt t="16915" x="4222750" y="3757613"/>
          <p14:tracePt t="16924" x="4262438" y="3757613"/>
          <p14:tracePt t="16928" x="4313238" y="3757613"/>
          <p14:tracePt t="16935" x="4352925" y="3757613"/>
          <p14:tracePt t="16944" x="4365625" y="3757613"/>
          <p14:tracePt t="16949" x="4391025" y="3757613"/>
          <p14:tracePt t="16956" x="4403725" y="3757613"/>
          <p14:tracePt t="16965" x="4416425" y="3757613"/>
          <p14:tracePt t="16986" x="4430713" y="3757613"/>
          <p14:tracePt t="16998" x="4443413" y="3757613"/>
          <p14:tracePt t="17007" x="4456113" y="3757613"/>
          <p14:tracePt t="17028" x="4468813" y="3757613"/>
          <p14:tracePt t="17040" x="4481513" y="3757613"/>
          <p14:tracePt t="17056" x="4494213" y="3757613"/>
          <p14:tracePt t="17061" x="4506913" y="3757613"/>
          <p14:tracePt t="17068" x="4519613" y="3757613"/>
          <p14:tracePt t="17082" x="4533900" y="3757613"/>
          <p14:tracePt t="17097" x="4546600" y="3757613"/>
          <p14:tracePt t="17101" x="4559300" y="3757613"/>
          <p14:tracePt t="17117" x="4572000" y="3757613"/>
          <p14:tracePt t="17136" x="4584700" y="3757613"/>
          <p14:tracePt t="17157" x="4597400" y="3757613"/>
          <p14:tracePt t="17178" x="4610100" y="3757613"/>
          <p14:tracePt t="17213" x="4610100" y="3744913"/>
          <p14:tracePt t="17228" x="4610100" y="3732213"/>
          <p14:tracePt t="17234" x="4597400" y="3719513"/>
          <p14:tracePt t="17242" x="4597400" y="3694113"/>
          <p14:tracePt t="17249" x="4572000" y="3654425"/>
          <p14:tracePt t="17255" x="4559300" y="3629025"/>
          <p14:tracePt t="17262" x="4533900" y="3578225"/>
          <p14:tracePt t="17269" x="4494213" y="3525838"/>
          <p14:tracePt t="17276" x="4481513" y="3487738"/>
          <p14:tracePt t="17282" x="4456113" y="3448050"/>
          <p14:tracePt t="17290" x="4430713" y="3397250"/>
          <p14:tracePt t="17297" x="4416425" y="3370263"/>
          <p14:tracePt t="17303" x="4403725" y="3357563"/>
          <p14:tracePt t="17311" x="4403725" y="3332163"/>
          <p14:tracePt t="17318" x="4378325" y="3294063"/>
          <p14:tracePt t="17325" x="4340225" y="3254375"/>
          <p14:tracePt t="17331" x="4325938" y="3203575"/>
          <p14:tracePt t="17340" x="4287838" y="3151188"/>
          <p14:tracePt t="17346" x="4249738" y="3100388"/>
          <p14:tracePt t="17352" x="4222750" y="3060700"/>
          <p14:tracePt t="17361" x="4171950" y="3009900"/>
          <p14:tracePt t="17367" x="4146550" y="2982913"/>
          <p14:tracePt t="17373" x="4106863" y="2957513"/>
          <p14:tracePt t="17381" x="4094163" y="2919413"/>
          <p14:tracePt t="17389" x="4068763" y="2906713"/>
          <p14:tracePt t="17394" x="4041775" y="2879725"/>
          <p14:tracePt t="17402" x="4029075" y="2841625"/>
          <p14:tracePt t="17410" x="4003675" y="2816225"/>
          <p14:tracePt t="17415" x="3978275" y="2789238"/>
          <p14:tracePt t="17422" x="3951288" y="2763838"/>
          <p14:tracePt t="17431" x="3951288" y="2738438"/>
          <p14:tracePt t="17436" x="3925888" y="2725738"/>
          <p14:tracePt t="17444" x="3925888" y="2698750"/>
          <p14:tracePt t="17452" x="3900488" y="2698750"/>
          <p14:tracePt t="17459" x="3900488" y="2673350"/>
          <p14:tracePt t="17464" x="3887788" y="2660650"/>
          <p14:tracePt t="17472" x="3862388" y="2647950"/>
          <p14:tracePt t="17478" x="3848100" y="2622550"/>
          <p14:tracePt t="17484" x="3835400" y="2608263"/>
          <p14:tracePt t="17494" x="3822700" y="2582863"/>
          <p14:tracePt t="17500" x="3797300" y="2570163"/>
          <p14:tracePt t="17505" x="3797300" y="2557463"/>
          <p14:tracePt t="17513" x="3771900" y="2517775"/>
          <p14:tracePt t="17520" x="3757613" y="2505075"/>
          <p14:tracePt t="17527" x="3744913" y="2479675"/>
          <p14:tracePt t="17534" x="3732213" y="2454275"/>
          <p14:tracePt t="17542" x="3706813" y="2427288"/>
          <p14:tracePt t="17548" x="3694113" y="2401888"/>
          <p14:tracePt t="17555" x="3681413" y="2363788"/>
          <p14:tracePt t="17562" x="3641725" y="2311400"/>
          <p14:tracePt t="17569" x="3629025" y="2273300"/>
          <p14:tracePt t="17576" x="3616325" y="2233613"/>
          <p14:tracePt t="17583" x="3590925" y="2195513"/>
          <p14:tracePt t="17590" x="3578225" y="2144713"/>
          <p14:tracePt t="17597" x="3563938" y="2117725"/>
          <p14:tracePt t="17604" x="3551238" y="2105025"/>
          <p14:tracePt t="17611" x="3551238" y="2079625"/>
          <p14:tracePt t="17617" x="3538538" y="2079625"/>
          <p14:tracePt t="17626" x="3538538" y="2054225"/>
          <p14:tracePt t="17638" x="3525838" y="2054225"/>
          <p14:tracePt t="17645" x="3525838" y="2039938"/>
          <p14:tracePt t="17660" x="3525838" y="2027238"/>
          <p14:tracePt t="17666" x="3513138" y="2027238"/>
          <p14:tracePt t="17677" x="3513138" y="2014538"/>
          <p14:tracePt t="17696" x="3513138" y="2001838"/>
          <p14:tracePt t="17701" x="3500438" y="2001838"/>
          <p14:tracePt t="17709" x="3500438" y="1989138"/>
          <p14:tracePt t="17736" x="3500438" y="1976438"/>
          <p14:tracePt t="17771" x="3500438" y="1963738"/>
          <p14:tracePt t="17806" x="3500438" y="1949450"/>
          <p14:tracePt t="17819" x="3500438" y="1936750"/>
          <p14:tracePt t="17933" x="3513138" y="1936750"/>
          <p14:tracePt t="17947" x="3525838" y="1936750"/>
          <p14:tracePt t="17962" x="3538538" y="1936750"/>
          <p14:tracePt t="17978" x="3551238" y="1936750"/>
          <p14:tracePt t="17992" x="3563938" y="1936750"/>
          <p14:tracePt t="18003" x="3563938" y="1949450"/>
          <p14:tracePt t="18011" x="3590925" y="1949450"/>
          <p14:tracePt t="18017" x="3603625" y="1949450"/>
          <p14:tracePt t="18024" x="3629025" y="1949450"/>
          <p14:tracePt t="18032" x="3654425" y="1949450"/>
          <p14:tracePt t="18038" x="3681413" y="1963738"/>
          <p14:tracePt t="18045" x="3719513" y="1963738"/>
          <p14:tracePt t="18053" x="3732213" y="1976438"/>
          <p14:tracePt t="18062" x="3757613" y="1976438"/>
          <p14:tracePt t="18066" x="3771900" y="1976438"/>
          <p14:tracePt t="18073" x="3810000" y="1976438"/>
          <p14:tracePt t="18081" x="3835400" y="1989138"/>
          <p14:tracePt t="18087" x="3862388" y="2001838"/>
          <p14:tracePt t="18095" x="3875088" y="2014538"/>
          <p14:tracePt t="18103" x="3900488" y="2014538"/>
          <p14:tracePt t="18108" x="3925888" y="2014538"/>
          <p14:tracePt t="18116" x="3938588" y="2027238"/>
          <p14:tracePt t="18124" x="3951288" y="2027238"/>
          <p14:tracePt t="18129" x="3965575" y="2039938"/>
          <p14:tracePt t="18136" x="3978275" y="2039938"/>
          <p14:tracePt t="18157" x="3990975" y="2039938"/>
          <p14:tracePt t="18163" x="3990975" y="2054225"/>
          <p14:tracePt t="18171" x="4003675" y="2054225"/>
          <p14:tracePt t="18185" x="4016375" y="2054225"/>
          <p14:tracePt t="18196" x="4029075" y="2066925"/>
          <p14:tracePt t="18215" x="4041775" y="2066925"/>
          <p14:tracePt t="18248" x="4056063" y="2066925"/>
          <p14:tracePt t="18282" x="4068763" y="2066925"/>
          <p14:tracePt t="18297" x="4081463" y="2066925"/>
          <p14:tracePt t="18331" x="4094163" y="2066925"/>
          <p14:tracePt t="18443" x="4106863" y="2066925"/>
          <p14:tracePt t="18450" x="4119563" y="2066925"/>
          <p14:tracePt t="18456" x="4132263" y="2066925"/>
          <p14:tracePt t="18470" x="4146550" y="2066925"/>
          <p14:tracePt t="18477" x="4159250" y="2066925"/>
          <p14:tracePt t="18484" x="4171950" y="2066925"/>
          <p14:tracePt t="18491" x="4184650" y="2066925"/>
          <p14:tracePt t="18499" x="4197350" y="2066925"/>
          <p14:tracePt t="18505" x="4210050" y="2066925"/>
          <p14:tracePt t="18512" x="4235450" y="2066925"/>
          <p14:tracePt t="18520" x="4275138" y="2066925"/>
          <p14:tracePt t="18526" x="4300538" y="2066925"/>
          <p14:tracePt t="18533" x="4325938" y="2066925"/>
          <p14:tracePt t="18540" x="4352925" y="2066925"/>
          <p14:tracePt t="18547" x="4378325" y="2066925"/>
          <p14:tracePt t="18553" x="4403725" y="2066925"/>
          <p14:tracePt t="18562" x="4456113" y="2066925"/>
          <p14:tracePt t="18569" x="4494213" y="2066925"/>
          <p14:tracePt t="18576" x="4533900" y="2066925"/>
          <p14:tracePt t="18582" x="4584700" y="2054225"/>
          <p14:tracePt t="18590" x="4624388" y="2054225"/>
          <p14:tracePt t="18596" x="4675188" y="2039938"/>
          <p14:tracePt t="18603" x="4713288" y="2039938"/>
          <p14:tracePt t="18610" x="4740275" y="2039938"/>
          <p14:tracePt t="18617" x="4765675" y="2039938"/>
          <p14:tracePt t="18623" x="4803775" y="2039938"/>
          <p14:tracePt t="18630" x="4830763" y="2039938"/>
          <p14:tracePt t="18637" x="4856163" y="2039938"/>
          <p14:tracePt t="18645" x="4908550" y="2039938"/>
          <p14:tracePt t="18652" x="4984750" y="2039938"/>
          <p14:tracePt t="18660" x="5037138" y="2039938"/>
          <p14:tracePt t="18666" x="5087938" y="2039938"/>
          <p14:tracePt t="18672" x="5140325" y="2039938"/>
          <p14:tracePt t="18679" x="5192713" y="2039938"/>
          <p14:tracePt t="18686" x="5243513" y="2039938"/>
          <p14:tracePt t="18694" x="5281613" y="2039938"/>
          <p14:tracePt t="18702" x="5321300" y="2039938"/>
          <p14:tracePt t="18708" x="5346700" y="2039938"/>
          <p14:tracePt t="18714" x="5372100" y="2039938"/>
          <p14:tracePt t="18722" x="5386388" y="2039938"/>
          <p14:tracePt t="18729" x="5399088" y="2039938"/>
          <p14:tracePt t="18735" x="5411788" y="2039938"/>
          <p14:tracePt t="18749" x="5437188" y="2054225"/>
          <p14:tracePt t="18764" x="5449888" y="2054225"/>
          <p14:tracePt t="18770" x="5475288" y="2054225"/>
          <p14:tracePt t="18791" x="5489575" y="2054225"/>
          <p14:tracePt t="18805" x="5502275" y="2066925"/>
          <p14:tracePt t="18814" x="5514975" y="2066925"/>
          <p14:tracePt t="18834" x="5527675" y="2066925"/>
          <p14:tracePt t="18847" x="5540375" y="2066925"/>
          <p14:tracePt t="18861" x="5553075" y="2066925"/>
          <p14:tracePt t="18868" x="5565775" y="2066925"/>
          <p14:tracePt t="18889" x="5580063" y="2066925"/>
          <p14:tracePt t="18903" x="5592763" y="2066925"/>
          <p14:tracePt t="18917" x="5605463" y="2066925"/>
          <p14:tracePt t="18931" x="5618163" y="2066925"/>
          <p14:tracePt t="18945" x="5630863" y="2066925"/>
          <p14:tracePt t="18960" x="5643563" y="2066925"/>
          <p14:tracePt t="18993" x="5656263" y="2066925"/>
          <p14:tracePt t="19261" x="5670550" y="2066925"/>
          <p14:tracePt t="19269" x="5695950" y="2066925"/>
          <p14:tracePt t="19276" x="5721350" y="2066925"/>
          <p14:tracePt t="19283" x="5746750" y="2066925"/>
          <p14:tracePt t="19293" x="5773738" y="2066925"/>
          <p14:tracePt t="19298" x="5786438" y="2066925"/>
          <p14:tracePt t="19303" x="5811838" y="2066925"/>
          <p14:tracePt t="19308" x="5824538" y="2066925"/>
          <p14:tracePt t="19323" x="5849938" y="2066925"/>
          <p14:tracePt t="19336" x="5864225" y="2066925"/>
          <p14:tracePt t="19349" x="5876925" y="2066925"/>
          <p14:tracePt t="19364" x="5889625" y="2066925"/>
          <p14:tracePt t="19373" x="5902325" y="2066925"/>
          <p14:tracePt t="19393" x="5915025" y="2066925"/>
          <p14:tracePt t="19405" x="5927725" y="2066925"/>
          <p14:tracePt t="19419" x="5940425" y="2066925"/>
          <p14:tracePt t="19434" x="5954713" y="2066925"/>
          <p14:tracePt t="19468" x="5967413" y="2066925"/>
          <p14:tracePt t="19503" x="5980113" y="2066925"/>
          <p14:tracePt t="19531" x="5992813" y="2066925"/>
          <p14:tracePt t="19552" x="6005513" y="2066925"/>
          <p14:tracePt t="19587" x="6018213" y="2066925"/>
          <p14:tracePt t="19622" x="6030913" y="2066925"/>
          <p14:tracePt t="19637" x="6043613" y="2066925"/>
          <p14:tracePt t="19644" x="6057900" y="2066925"/>
          <p14:tracePt t="19650" x="6070600" y="2066925"/>
          <p14:tracePt t="19657" x="6108700" y="2066925"/>
          <p14:tracePt t="19664" x="6148388" y="2054225"/>
          <p14:tracePt t="19671" x="6211888" y="2054225"/>
          <p14:tracePt t="19678" x="6264275" y="2054225"/>
          <p14:tracePt t="19688" x="6327775" y="2054225"/>
          <p14:tracePt t="19696" x="6367463" y="2054225"/>
          <p14:tracePt t="19698" x="6405563" y="2054225"/>
          <p14:tracePt t="19705" x="6445250" y="2054225"/>
          <p14:tracePt t="19713" x="6483350" y="2054225"/>
          <p14:tracePt t="19719" x="6521450" y="2054225"/>
          <p14:tracePt t="19726" x="6573838" y="2054225"/>
          <p14:tracePt t="19733" x="6638925" y="2054225"/>
          <p14:tracePt t="19739" x="6689725" y="2054225"/>
          <p14:tracePt t="19748" x="6805613" y="2066925"/>
          <p14:tracePt t="19754" x="6870700" y="2066925"/>
          <p14:tracePt t="19761" x="6923088" y="2066925"/>
          <p14:tracePt t="19768" x="6948488" y="2066925"/>
          <p14:tracePt t="19776" x="6986588" y="2066925"/>
          <p14:tracePt t="19781" x="6999288" y="2066925"/>
          <p14:tracePt t="19789" x="6999288" y="2079625"/>
          <p14:tracePt t="19797" x="7013575" y="2079625"/>
          <p14:tracePt t="19802" x="7026275" y="2079625"/>
          <p14:tracePt t="19839" x="7038975" y="2079625"/>
          <p14:tracePt t="19865" x="7051675" y="2079625"/>
          <p14:tracePt t="19928" x="7064375" y="2079625"/>
          <p14:tracePt t="19943" x="7077075" y="2079625"/>
          <p14:tracePt t="19951" x="7089775" y="2079625"/>
          <p14:tracePt t="19956" x="7129463" y="2079625"/>
          <p14:tracePt t="19963" x="7180263" y="2079625"/>
          <p14:tracePt t="19971" x="7270750" y="2079625"/>
          <p14:tracePt t="19977" x="7426325" y="2079625"/>
          <p14:tracePt t="19983" x="7581900" y="2079625"/>
          <p14:tracePt t="19992" x="7775575" y="2079625"/>
          <p14:tracePt t="19998" x="7929563" y="2079625"/>
          <p14:tracePt t="20005" x="7994650" y="2079625"/>
          <p14:tracePt t="20013" x="8007350" y="2079625"/>
          <p14:tracePt t="20019" x="8032750" y="2079625"/>
          <p14:tracePt t="20026" x="8072438" y="2079625"/>
          <p14:tracePt t="20033" x="8097838" y="2079625"/>
          <p14:tracePt t="20042" x="8123238" y="2079625"/>
          <p14:tracePt t="20046" x="8135938" y="2079625"/>
          <p14:tracePt t="20054" x="8150225" y="2079625"/>
          <p14:tracePt t="20060" x="8162925" y="2079625"/>
          <p14:tracePt t="20067" x="8175625" y="2079625"/>
          <p14:tracePt t="20082" x="8188325" y="2079625"/>
          <p14:tracePt t="20095" x="8201025" y="2079625"/>
          <p14:tracePt t="20109" x="8213725" y="2079625"/>
          <p14:tracePt t="20116" x="8226425" y="2079625"/>
          <p14:tracePt t="20124" x="8240713" y="2079625"/>
          <p14:tracePt t="20138" x="8253413" y="2079625"/>
          <p14:tracePt t="20151" x="8278813" y="2079625"/>
          <p14:tracePt t="20159" x="8291513" y="2079625"/>
          <p14:tracePt t="20179" x="8356600" y="2092325"/>
          <p14:tracePt t="20186" x="8382000" y="2092325"/>
          <p14:tracePt t="20194" x="8407400" y="2092325"/>
          <p14:tracePt t="20200" x="8459788" y="2105025"/>
          <p14:tracePt t="20207" x="8537575" y="2105025"/>
          <p14:tracePt t="20214" x="8588375" y="2105025"/>
          <p14:tracePt t="20221" x="8628063" y="2105025"/>
          <p14:tracePt t="20227" x="8653463" y="2105025"/>
          <p14:tracePt t="20235" x="8666163" y="2117725"/>
          <p14:tracePt t="20242" x="8691563" y="2117725"/>
          <p14:tracePt t="20249" x="8718550" y="2117725"/>
          <p14:tracePt t="20256" x="8718550" y="2130425"/>
          <p14:tracePt t="20262" x="8743950" y="2130425"/>
          <p14:tracePt t="20277" x="8756650" y="2130425"/>
          <p14:tracePt t="20283" x="8769350" y="2130425"/>
          <p14:tracePt t="20292" x="8782050" y="2130425"/>
          <p14:tracePt t="20297" x="8794750" y="2130425"/>
          <p14:tracePt t="20304" x="8807450" y="2130425"/>
          <p14:tracePt t="20311" x="8821738" y="2130425"/>
          <p14:tracePt t="20318" x="8834438" y="2130425"/>
          <p14:tracePt t="20326" x="8847138" y="2130425"/>
          <p14:tracePt t="20332" x="8859838" y="2130425"/>
          <p14:tracePt t="20353" x="8872538" y="2130425"/>
          <p14:tracePt t="20367" x="8885238" y="2130425"/>
          <p14:tracePt t="20381" x="8897938" y="2130425"/>
          <p14:tracePt t="20388" x="8912225" y="2130425"/>
          <p14:tracePt t="20409" x="8924925" y="2130425"/>
          <p14:tracePt t="20443" x="8937625" y="2130425"/>
          <p14:tracePt t="20471" x="8950325" y="2130425"/>
          <p14:tracePt t="20493" x="8963025" y="2130425"/>
          <p14:tracePt t="20527" x="8975725" y="2130425"/>
          <p14:tracePt t="20555" x="8988425" y="2130425"/>
          <p14:tracePt t="20576" x="9002713" y="2130425"/>
          <p14:tracePt t="20583" x="9015413" y="2130425"/>
          <p14:tracePt t="20597" x="9028113" y="2130425"/>
          <p14:tracePt t="20611" x="9040813" y="2130425"/>
          <p14:tracePt t="20618" x="9053513" y="2130425"/>
          <p14:tracePt t="20626" x="9078913" y="2130425"/>
          <p14:tracePt t="20632" x="9105900" y="2130425"/>
          <p14:tracePt t="20646" x="9118600" y="2130425"/>
          <p14:tracePt t="20661" x="9131300" y="2130425"/>
          <p14:tracePt t="20667" x="9144000" y="2130425"/>
          <p14:tracePt t="20681" x="9156700" y="2130425"/>
          <p14:tracePt t="20702" x="9169400" y="2130425"/>
          <p14:tracePt t="20715" x="9182100" y="2130425"/>
          <p14:tracePt t="20730" x="9196388" y="2130425"/>
          <p14:tracePt t="20764" x="9209088" y="2130425"/>
          <p14:tracePt t="20794" x="9221788" y="2130425"/>
          <p14:tracePt t="21060" x="9209088" y="2130425"/>
          <p14:tracePt t="21068" x="9196388" y="2130425"/>
          <p14:tracePt t="21073" x="9182100" y="2130425"/>
          <p14:tracePt t="21081" x="9144000" y="2130425"/>
          <p14:tracePt t="21087" x="9118600" y="2130425"/>
          <p14:tracePt t="21094" x="9091613" y="2130425"/>
          <p14:tracePt t="21101" x="9078913" y="2144713"/>
          <p14:tracePt t="21112" x="9053513" y="2144713"/>
          <p14:tracePt t="21115" x="9028113" y="2157413"/>
          <p14:tracePt t="21122" x="9015413" y="2157413"/>
          <p14:tracePt t="21130" x="9002713" y="2157413"/>
          <p14:tracePt t="21136" x="8988425" y="2170113"/>
          <p14:tracePt t="21144" x="8975725" y="2182813"/>
          <p14:tracePt t="21151" x="8963025" y="2182813"/>
          <p14:tracePt t="21158" x="8950325" y="2182813"/>
          <p14:tracePt t="21163" x="8937625" y="2195513"/>
          <p14:tracePt t="21178" x="8937625" y="2208213"/>
          <p14:tracePt t="21183" x="8924925" y="2208213"/>
          <p14:tracePt t="21212" x="8912225" y="2220913"/>
          <p14:tracePt t="21225" x="8897938" y="2220913"/>
          <p14:tracePt t="21240" x="8897938" y="2233613"/>
          <p14:tracePt t="21253" x="8897938" y="2247900"/>
          <p14:tracePt t="21268" x="8897938" y="2273300"/>
          <p14:tracePt t="21276" x="8897938" y="2298700"/>
          <p14:tracePt t="21282" x="8897938" y="2311400"/>
          <p14:tracePt t="21288" x="8897938" y="2324100"/>
          <p14:tracePt t="21296" x="8912225" y="2376488"/>
          <p14:tracePt t="21302" x="8924925" y="2414588"/>
          <p14:tracePt t="21309" x="8950325" y="2454275"/>
          <p14:tracePt t="21315" x="8950325" y="2479675"/>
          <p14:tracePt t="21323" x="8975725" y="2505075"/>
          <p14:tracePt t="21330" x="8988425" y="2557463"/>
          <p14:tracePt t="21336" x="9028113" y="2582863"/>
          <p14:tracePt t="21343" x="9028113" y="2608263"/>
          <p14:tracePt t="21350" x="9053513" y="2635250"/>
          <p14:tracePt t="21359" x="9066213" y="2660650"/>
          <p14:tracePt t="21364" x="9066213" y="2673350"/>
          <p14:tracePt t="21373" x="9091613" y="2698750"/>
          <p14:tracePt t="21378" x="9091613" y="2725738"/>
          <p14:tracePt t="21385" x="9118600" y="2751138"/>
          <p14:tracePt t="21394" x="9131300" y="2763838"/>
          <p14:tracePt t="21400" x="9131300" y="2789238"/>
          <p14:tracePt t="21407" x="9144000" y="2789238"/>
          <p14:tracePt t="21413" x="9144000" y="2801938"/>
          <p14:tracePt t="21428" x="9144000" y="2816225"/>
          <p14:tracePt t="21435" x="9156700" y="2816225"/>
          <p14:tracePt t="21442" x="9156700" y="2828925"/>
          <p14:tracePt t="21954" x="9221788" y="2854325"/>
          <p14:tracePt t="21961" x="9312275" y="2892425"/>
          <p14:tracePt t="21966" x="9363075" y="2919413"/>
          <p14:tracePt t="21973" x="9415463" y="2944813"/>
          <p14:tracePt t="21981" x="9453563" y="2970213"/>
          <p14:tracePt t="21987" x="9493250" y="2995613"/>
          <p14:tracePt t="21994" x="9531350" y="2995613"/>
          <p14:tracePt t="22001" x="9556750" y="3022600"/>
          <p14:tracePt t="22011" x="9569450" y="3035300"/>
          <p14:tracePt t="22016" x="9596438" y="3035300"/>
          <p14:tracePt t="22024" x="9596438" y="3048000"/>
          <p14:tracePt t="22029" x="9609138" y="3060700"/>
          <p14:tracePt t="22036" x="9621838" y="3060700"/>
          <p14:tracePt t="22046" x="9634538" y="3060700"/>
          <p14:tracePt t="22050" x="9634538" y="3073400"/>
          <p14:tracePt t="22057" x="9647238" y="3073400"/>
          <p14:tracePt t="22077" x="9647238" y="3086100"/>
          <p14:tracePt t="22085" x="9659938" y="3086100"/>
          <p14:tracePt t="22107" x="9659938" y="3100388"/>
          <p14:tracePt t="22120" x="9674225" y="3100388"/>
          <p14:tracePt t="22136" x="9686925" y="3100388"/>
          <p14:tracePt t="22140" x="9686925" y="3113088"/>
          <p14:tracePt t="22162" x="9686925" y="3125788"/>
          <p14:tracePt t="22168" x="9699625" y="3125788"/>
          <p14:tracePt t="22190" x="9699625" y="3138488"/>
          <p14:tracePt t="22205" x="9712325" y="3138488"/>
          <p14:tracePt t="22210" x="9712325" y="3151188"/>
          <p14:tracePt t="22226" x="9712325" y="3163888"/>
          <p14:tracePt t="22231" x="9725025" y="3176588"/>
          <p14:tracePt t="22248" x="9725025" y="3189288"/>
          <p14:tracePt t="22252" x="9737725" y="3189288"/>
          <p14:tracePt t="22260" x="9737725" y="3203575"/>
          <p14:tracePt t="22268" x="9737725" y="3216275"/>
          <p14:tracePt t="22281" x="9737725" y="3228975"/>
          <p14:tracePt t="22294" x="9737725" y="3241675"/>
          <p14:tracePt t="22316" x="9737725" y="3254375"/>
          <p14:tracePt t="22322" x="9737725" y="3267075"/>
          <p14:tracePt t="22336" x="9737725" y="3279775"/>
          <p14:tracePt t="22349" x="9737725" y="3294063"/>
          <p14:tracePt t="22362" x="9737725" y="3306763"/>
          <p14:tracePt t="22377" x="9737725" y="3319463"/>
          <p14:tracePt t="22392" x="9737725" y="3332163"/>
          <p14:tracePt t="22405" x="9737725" y="3344863"/>
          <p14:tracePt t="22426" x="9737725" y="3357563"/>
          <p14:tracePt t="24199" x="9659938" y="3409950"/>
          <p14:tracePt t="24204" x="9324975" y="3538538"/>
          <p14:tracePt t="24213" x="8743950" y="3835400"/>
          <p14:tracePt t="24218" x="8266113" y="4081463"/>
          <p14:tracePt t="24227" x="8032750" y="4184650"/>
          <p14:tracePt t="24233" x="7839075" y="4340225"/>
          <p14:tracePt t="24236" x="7607300" y="4468813"/>
          <p14:tracePt t="24244" x="7361238" y="4610100"/>
          <p14:tracePt t="24249" x="7194550" y="4727575"/>
          <p14:tracePt t="24259" x="7089775" y="4856163"/>
          <p14:tracePt t="24264" x="6986588" y="4984750"/>
          <p14:tracePt t="24270" x="6729413" y="5218113"/>
          <p14:tracePt t="24277" x="6508750" y="5386388"/>
          <p14:tracePt t="24284" x="6342063" y="5475288"/>
          <p14:tracePt t="24294" x="6199188" y="5565775"/>
          <p14:tracePt t="24300" x="6057900" y="5656263"/>
          <p14:tracePt t="24305" x="5915025" y="5734050"/>
          <p14:tracePt t="24314" x="5786438" y="5824538"/>
          <p14:tracePt t="24319" x="5656263" y="5876925"/>
          <p14:tracePt t="24325" x="5553075" y="5954713"/>
          <p14:tracePt t="24331" x="5475288" y="6018213"/>
          <p14:tracePt t="24340" x="5399088" y="6057900"/>
          <p14:tracePt t="24345" x="5346700" y="6096000"/>
          <p14:tracePt t="24352" x="5334000" y="6121400"/>
          <p14:tracePt t="24361" x="5321300" y="6134100"/>
          <p14:tracePt t="24366" x="5308600" y="6148388"/>
          <p14:tracePt t="24373" x="5308600" y="6161088"/>
          <p14:tracePt t="24381" x="5295900" y="6173788"/>
          <p14:tracePt t="24394" x="5295900" y="6186488"/>
          <p14:tracePt t="24414" x="5281613" y="6186488"/>
          <p14:tracePt t="24423" x="5281613" y="6199188"/>
          <p14:tracePt t="24429" x="5268913" y="6199188"/>
          <p14:tracePt t="24458" x="5268913" y="6211888"/>
          <p14:tracePt t="24470" x="5268913" y="6224588"/>
          <p14:tracePt t="24543" x="5281613" y="6224588"/>
          <p14:tracePt t="24548" x="5295900" y="6224588"/>
          <p14:tracePt t="24554" x="5372100" y="6224588"/>
          <p14:tracePt t="24563" x="5527675" y="6211888"/>
          <p14:tracePt t="24569" x="5849938" y="6161088"/>
          <p14:tracePt t="24576" x="6289675" y="6070600"/>
          <p14:tracePt t="24583" x="6754813" y="5940425"/>
          <p14:tracePt t="24589" x="7142163" y="5811838"/>
          <p14:tracePt t="24596" x="7439025" y="5670550"/>
          <p14:tracePt t="24604" x="7567613" y="5618163"/>
          <p14:tracePt t="24611" x="7632700" y="5565775"/>
          <p14:tracePt t="24617" x="7697788" y="5540375"/>
          <p14:tracePt t="24626" x="7788275" y="5502275"/>
          <p14:tracePt t="24632" x="7916863" y="5475288"/>
          <p14:tracePt t="24638" x="8020050" y="5437188"/>
          <p14:tracePt t="24645" x="8123238" y="5424488"/>
          <p14:tracePt t="24652" x="8213725" y="5399088"/>
          <p14:tracePt t="24660" x="8291513" y="5386388"/>
          <p14:tracePt t="24666" x="8369300" y="5372100"/>
          <p14:tracePt t="24676" x="8420100" y="5346700"/>
          <p14:tracePt t="24680" x="8459788" y="5334000"/>
          <p14:tracePt t="24687" x="8497888" y="5321300"/>
          <p14:tracePt t="24695" x="8537575" y="5321300"/>
          <p14:tracePt t="24702" x="8562975" y="5308600"/>
          <p14:tracePt t="24709" x="8601075" y="5295900"/>
          <p14:tracePt t="24715" x="8640763" y="5281613"/>
          <p14:tracePt t="24722" x="8678863" y="5281613"/>
          <p14:tracePt t="24729" x="8731250" y="5268913"/>
          <p14:tracePt t="24736" x="8794750" y="5256213"/>
          <p14:tracePt t="24743" x="8821738" y="5243513"/>
          <p14:tracePt t="24750" x="8859838" y="5230813"/>
          <p14:tracePt t="24759" x="8885238" y="5218113"/>
          <p14:tracePt t="24764" x="8897938" y="5218113"/>
          <p14:tracePt t="24771" x="8912225" y="5218113"/>
          <p14:tracePt t="24787" x="8937625" y="5218113"/>
          <p14:tracePt t="24799" x="8950325" y="5218113"/>
          <p14:tracePt t="24806" x="8963025" y="5218113"/>
          <p14:tracePt t="24813" x="8975725" y="5218113"/>
          <p14:tracePt t="24828" x="8988425" y="5218113"/>
          <p14:tracePt t="24834" x="9002713" y="5218113"/>
          <p14:tracePt t="25383" x="9066213" y="5295900"/>
          <p14:tracePt t="25391" x="9144000" y="5399088"/>
          <p14:tracePt t="25398" x="9234488" y="5527675"/>
          <p14:tracePt t="25400" x="9324975" y="5683250"/>
          <p14:tracePt t="25410" x="9428163" y="5824538"/>
          <p14:tracePt t="25416" x="9531350" y="5954713"/>
          <p14:tracePt t="25421" x="9647238" y="6096000"/>
          <p14:tracePt t="25428" x="9764713" y="6199188"/>
          <p14:tracePt t="25436" x="9880600" y="6302375"/>
          <p14:tracePt t="25442" x="9996488" y="6392863"/>
          <p14:tracePt t="25448" x="10074275" y="6457950"/>
          <p14:tracePt t="25456" x="10152063" y="6508750"/>
          <p14:tracePt t="25462" x="10190163" y="6573838"/>
          <p14:tracePt t="25469" x="10202863" y="6599238"/>
          <p14:tracePt t="25477" x="10228263" y="6638925"/>
          <p14:tracePt t="25483" x="10242550" y="6651625"/>
          <p14:tracePt t="25492" x="10255250" y="6664325"/>
          <p14:tracePt t="25497" x="10267950" y="6677025"/>
          <p14:tracePt t="25504" x="10280650" y="6689725"/>
          <p14:tracePt t="25511" x="10293350" y="6702425"/>
          <p14:tracePt t="25525" x="10306050" y="6729413"/>
          <p14:tracePt t="25532" x="10318750" y="6729413"/>
          <p14:tracePt t="25546" x="10331450" y="6742113"/>
          <p14:tracePt t="25566" x="10345738" y="6742113"/>
          <p14:tracePt t="25581" x="10345738" y="6754813"/>
          <p14:tracePt t="25590" x="10358438" y="6754813"/>
          <p14:tracePt t="25616" x="10358438" y="6767513"/>
          <p14:tracePt t="25622" x="10371138" y="6767513"/>
          <p14:tracePt t="25630" x="10371138" y="6780213"/>
          <p14:tracePt t="25651" x="10383838" y="6780213"/>
          <p14:tracePt t="25685" x="10396538" y="6780213"/>
          <p14:tracePt t="25734" x="10409238" y="6780213"/>
          <p14:tracePt t="26384" x="10409238" y="6535738"/>
          <p14:tracePt t="26393" x="10306050" y="5876925"/>
          <p14:tracePt t="26398" x="10190163" y="5424488"/>
          <p14:tracePt t="26404" x="10125075" y="5049838"/>
          <p14:tracePt t="26413" x="10061575" y="4481513"/>
          <p14:tracePt t="26418" x="9983788" y="3965575"/>
          <p14:tracePt t="26426" x="9840913" y="3448050"/>
          <p14:tracePt t="26433" x="9725025" y="2957513"/>
          <p14:tracePt t="26441" x="9659938" y="2492375"/>
          <p14:tracePt t="26445" x="9544050" y="2039938"/>
          <p14:tracePt t="26453" x="9453563" y="1524000"/>
          <p14:tracePt t="26461" x="9312275" y="1071563"/>
          <p14:tracePt t="26467" x="9221788" y="581025"/>
          <p14:tracePt t="26477" x="9040813" y="155575"/>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495300" y="311913"/>
            <a:ext cx="10663375" cy="792987"/>
          </a:xfrm>
        </p:spPr>
        <p:txBody>
          <a:bodyPr>
            <a:normAutofit/>
          </a:bodyPr>
          <a:lstStyle/>
          <a:p>
            <a:pPr algn="l"/>
            <a:r>
              <a:rPr lang="en-US" sz="2900" b="0" i="0" dirty="0">
                <a:solidFill>
                  <a:srgbClr val="131022"/>
                </a:solidFill>
                <a:effectLst/>
                <a:latin typeface="Manrope"/>
              </a:rPr>
              <a:t>What is the impact of the 5G launch on our revenue?</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6</a:t>
            </a:fld>
            <a:endParaRPr lang="en-US" dirty="0"/>
          </a:p>
        </p:txBody>
      </p:sp>
      <p:pic>
        <p:nvPicPr>
          <p:cNvPr id="9" name="Picture 8">
            <a:extLst>
              <a:ext uri="{FF2B5EF4-FFF2-40B4-BE49-F238E27FC236}">
                <a16:creationId xmlns:a16="http://schemas.microsoft.com/office/drawing/2014/main" id="{002AE2BD-0396-5AB1-4D97-71A01C4FACE4}"/>
              </a:ext>
            </a:extLst>
          </p:cNvPr>
          <p:cNvPicPr>
            <a:picLocks noChangeAspect="1"/>
          </p:cNvPicPr>
          <p:nvPr/>
        </p:nvPicPr>
        <p:blipFill>
          <a:blip r:embed="rId5"/>
          <a:stretch>
            <a:fillRect/>
          </a:stretch>
        </p:blipFill>
        <p:spPr>
          <a:xfrm>
            <a:off x="879271" y="1104900"/>
            <a:ext cx="4442029" cy="3571043"/>
          </a:xfrm>
          <a:prstGeom prst="rect">
            <a:avLst/>
          </a:prstGeom>
        </p:spPr>
      </p:pic>
      <p:pic>
        <p:nvPicPr>
          <p:cNvPr id="11" name="Picture 10">
            <a:extLst>
              <a:ext uri="{FF2B5EF4-FFF2-40B4-BE49-F238E27FC236}">
                <a16:creationId xmlns:a16="http://schemas.microsoft.com/office/drawing/2014/main" id="{3B5BC7CB-BCCF-5048-BD74-3E5262BD3793}"/>
              </a:ext>
            </a:extLst>
          </p:cNvPr>
          <p:cNvPicPr>
            <a:picLocks noChangeAspect="1"/>
          </p:cNvPicPr>
          <p:nvPr/>
        </p:nvPicPr>
        <p:blipFill>
          <a:blip r:embed="rId6"/>
          <a:stretch>
            <a:fillRect/>
          </a:stretch>
        </p:blipFill>
        <p:spPr>
          <a:xfrm>
            <a:off x="495300" y="5031102"/>
            <a:ext cx="6592220" cy="809738"/>
          </a:xfrm>
          <a:prstGeom prst="rect">
            <a:avLst/>
          </a:prstGeom>
        </p:spPr>
      </p:pic>
      <p:pic>
        <p:nvPicPr>
          <p:cNvPr id="13" name="Picture 12">
            <a:extLst>
              <a:ext uri="{FF2B5EF4-FFF2-40B4-BE49-F238E27FC236}">
                <a16:creationId xmlns:a16="http://schemas.microsoft.com/office/drawing/2014/main" id="{8E65D81A-9D6D-1469-660A-E20785868C0A}"/>
              </a:ext>
            </a:extLst>
          </p:cNvPr>
          <p:cNvPicPr>
            <a:picLocks noChangeAspect="1"/>
          </p:cNvPicPr>
          <p:nvPr/>
        </p:nvPicPr>
        <p:blipFill>
          <a:blip r:embed="rId7"/>
          <a:stretch>
            <a:fillRect/>
          </a:stretch>
        </p:blipFill>
        <p:spPr>
          <a:xfrm>
            <a:off x="5906636" y="1203926"/>
            <a:ext cx="5872643" cy="2418147"/>
          </a:xfrm>
          <a:prstGeom prst="rect">
            <a:avLst/>
          </a:prstGeom>
        </p:spPr>
      </p:pic>
      <p:sp>
        <p:nvSpPr>
          <p:cNvPr id="14" name="TextBox 13">
            <a:extLst>
              <a:ext uri="{FF2B5EF4-FFF2-40B4-BE49-F238E27FC236}">
                <a16:creationId xmlns:a16="http://schemas.microsoft.com/office/drawing/2014/main" id="{20704C75-A4F5-A446-7AA2-E4B96DC3226E}"/>
              </a:ext>
            </a:extLst>
          </p:cNvPr>
          <p:cNvSpPr txBox="1"/>
          <p:nvPr/>
        </p:nvSpPr>
        <p:spPr>
          <a:xfrm>
            <a:off x="5979258" y="3884026"/>
            <a:ext cx="4133879" cy="646331"/>
          </a:xfrm>
          <a:prstGeom prst="rect">
            <a:avLst/>
          </a:prstGeom>
          <a:noFill/>
        </p:spPr>
        <p:txBody>
          <a:bodyPr wrap="square" rtlCol="0">
            <a:spAutoFit/>
          </a:bodyPr>
          <a:lstStyle/>
          <a:p>
            <a:r>
              <a:rPr lang="en-US" dirty="0"/>
              <a:t>After the launch of 5G revenue declined by </a:t>
            </a:r>
            <a:r>
              <a:rPr lang="en-US" dirty="0">
                <a:solidFill>
                  <a:srgbClr val="FF0000"/>
                </a:solidFill>
              </a:rPr>
              <a:t>0.5% </a:t>
            </a:r>
            <a:r>
              <a:rPr lang="en-US" dirty="0"/>
              <a:t>. </a:t>
            </a:r>
            <a:endParaRPr lang="en-IN" dirty="0"/>
          </a:p>
        </p:txBody>
      </p:sp>
      <p:sp>
        <p:nvSpPr>
          <p:cNvPr id="15" name="TextBox 14">
            <a:extLst>
              <a:ext uri="{FF2B5EF4-FFF2-40B4-BE49-F238E27FC236}">
                <a16:creationId xmlns:a16="http://schemas.microsoft.com/office/drawing/2014/main" id="{9F15E9A9-4717-C2AC-E186-31FB7DB9D2D3}"/>
              </a:ext>
            </a:extLst>
          </p:cNvPr>
          <p:cNvSpPr txBox="1"/>
          <p:nvPr/>
        </p:nvSpPr>
        <p:spPr>
          <a:xfrm>
            <a:off x="7206445" y="5071770"/>
            <a:ext cx="5264955" cy="769441"/>
          </a:xfrm>
          <a:prstGeom prst="rect">
            <a:avLst/>
          </a:prstGeom>
          <a:noFill/>
        </p:spPr>
        <p:txBody>
          <a:bodyPr wrap="square" rtlCol="0">
            <a:spAutoFit/>
          </a:bodyPr>
          <a:lstStyle/>
          <a:p>
            <a:r>
              <a:rPr lang="en-US" dirty="0"/>
              <a:t>Main Reasons : </a:t>
            </a:r>
          </a:p>
          <a:p>
            <a:pPr marL="285750" indent="-285750">
              <a:buFont typeface="Arial" panose="020B0604020202020204" pitchFamily="34" charset="0"/>
              <a:buChar char="•"/>
            </a:pPr>
            <a:r>
              <a:rPr lang="en-US" sz="1300" dirty="0"/>
              <a:t>people are using old smartphone which is not 5G capable.</a:t>
            </a:r>
          </a:p>
          <a:p>
            <a:pPr marL="285750" indent="-285750">
              <a:buFont typeface="Arial" panose="020B0604020202020204" pitchFamily="34" charset="0"/>
              <a:buChar char="•"/>
            </a:pPr>
            <a:r>
              <a:rPr lang="en-US" sz="1300" dirty="0"/>
              <a:t>As 5G is newly launched it take times to adopt to 5G.</a:t>
            </a:r>
            <a:endParaRPr lang="en-IN" sz="1300" dirty="0"/>
          </a:p>
        </p:txBody>
      </p:sp>
      <p:pic>
        <p:nvPicPr>
          <p:cNvPr id="123" name="Audio 122">
            <a:hlinkClick r:id="" action="ppaction://media"/>
            <a:extLst>
              <a:ext uri="{FF2B5EF4-FFF2-40B4-BE49-F238E27FC236}">
                <a16:creationId xmlns:a16="http://schemas.microsoft.com/office/drawing/2014/main" id="{66EE0D0C-70AD-2435-8BF3-FEB45C65EDD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9">
            <p14:nvContentPartPr>
              <p14:cNvPr id="122" name="Ink 121">
                <a:extLst>
                  <a:ext uri="{FF2B5EF4-FFF2-40B4-BE49-F238E27FC236}">
                    <a16:creationId xmlns:a16="http://schemas.microsoft.com/office/drawing/2014/main" id="{8070345B-080F-0DFD-2B52-C67415AF9AA2}"/>
                  </a:ext>
                </a:extLst>
              </p14:cNvPr>
              <p14:cNvContentPartPr/>
              <p14:nvPr>
                <p:extLst>
                  <p:ext uri="{42D2F446-02D8-4167-A562-619A0277C38B}">
                    <p15:isNarration xmlns:p15="http://schemas.microsoft.com/office/powerpoint/2012/main" val="1"/>
                  </p:ext>
                </p:extLst>
              </p14:nvPr>
            </p14:nvContentPartPr>
            <p14:xfrm>
              <a:off x="2091960" y="4766040"/>
              <a:ext cx="3319560" cy="1291680"/>
            </p14:xfrm>
          </p:contentPart>
        </mc:Choice>
        <mc:Fallback>
          <p:pic>
            <p:nvPicPr>
              <p:cNvPr id="122" name="Ink 121">
                <a:extLst>
                  <a:ext uri="{FF2B5EF4-FFF2-40B4-BE49-F238E27FC236}">
                    <a16:creationId xmlns:a16="http://schemas.microsoft.com/office/drawing/2014/main" id="{8070345B-080F-0DFD-2B52-C67415AF9AA2}"/>
                  </a:ext>
                </a:extLst>
              </p:cNvPr>
              <p:cNvPicPr>
                <a:picLocks noGrp="1" noRot="1" noChangeAspect="1" noMove="1" noResize="1" noEditPoints="1" noAdjustHandles="1" noChangeArrowheads="1" noChangeShapeType="1"/>
              </p:cNvPicPr>
              <p:nvPr/>
            </p:nvPicPr>
            <p:blipFill>
              <a:blip r:embed="rId10"/>
              <a:stretch>
                <a:fillRect/>
              </a:stretch>
            </p:blipFill>
            <p:spPr>
              <a:xfrm>
                <a:off x="2082600" y="4756680"/>
                <a:ext cx="3338280" cy="1310400"/>
              </a:xfrm>
              <a:prstGeom prst="rect">
                <a:avLst/>
              </a:prstGeom>
            </p:spPr>
          </p:pic>
        </mc:Fallback>
      </mc:AlternateContent>
    </p:spTree>
    <p:extLst>
      <p:ext uri="{BB962C8B-B14F-4D97-AF65-F5344CB8AC3E}">
        <p14:creationId xmlns:p14="http://schemas.microsoft.com/office/powerpoint/2010/main" val="23906783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1050">
        <p159:morph option="byChar"/>
      </p:transition>
    </mc:Choice>
    <mc:Fallback>
      <p:transition spd="slow" advTm="510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3"/>
                                        </p:tgtEl>
                                      </p:cBhvr>
                                    </p:cmd>
                                  </p:childTnLst>
                                </p:cTn>
                              </p:par>
                              <p:par>
                                <p:cTn id="7" presetID="59" presetClass="entr" presetSubtype="0" fill="hold" nodeType="withEffect">
                                  <p:stCondLst>
                                    <p:cond delay="0"/>
                                  </p:stCondLst>
                                  <p:childTnLst>
                                    <p:set>
                                      <p:cBhvr>
                                        <p:cTn id="8" dur="1" fill="hold">
                                          <p:stCondLst>
                                            <p:cond delay="0"/>
                                          </p:stCondLst>
                                        </p:cTn>
                                        <p:tgtEl>
                                          <p:spTgt spid="122"/>
                                        </p:tgtEl>
                                        <p:attrNameLst>
                                          <p:attrName>style.visibility</p:attrName>
                                        </p:attrNameLst>
                                      </p:cBhvr>
                                      <p:to>
                                        <p:strVal val="visible"/>
                                      </p:to>
                                    </p:set>
                                    <p:cmd type="call" cmd="playFrom(0.0)">
                                      <p:cBhvr>
                                        <p:cTn id="9" dur="1" fill="hold"/>
                                        <p:tgtEl>
                                          <p:spTgt spid="1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495300" y="311913"/>
            <a:ext cx="10663375" cy="792987"/>
          </a:xfrm>
        </p:spPr>
        <p:txBody>
          <a:bodyPr>
            <a:normAutofit/>
          </a:bodyPr>
          <a:lstStyle/>
          <a:p>
            <a:pPr algn="l"/>
            <a:r>
              <a:rPr lang="en-US" sz="2900" b="0" i="0" dirty="0">
                <a:solidFill>
                  <a:srgbClr val="131022"/>
                </a:solidFill>
                <a:effectLst/>
                <a:latin typeface="Manrope"/>
              </a:rPr>
              <a:t>Which KPI is underperforming after the 5G launch?</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6" name="Title 1">
            <a:extLst>
              <a:ext uri="{FF2B5EF4-FFF2-40B4-BE49-F238E27FC236}">
                <a16:creationId xmlns:a16="http://schemas.microsoft.com/office/drawing/2014/main" id="{5CA18C07-C60C-694C-6C16-6F4DE712D5C4}"/>
              </a:ext>
            </a:extLst>
          </p:cNvPr>
          <p:cNvSpPr txBox="1">
            <a:spLocks/>
          </p:cNvSpPr>
          <p:nvPr/>
        </p:nvSpPr>
        <p:spPr>
          <a:xfrm>
            <a:off x="646436" y="1449899"/>
            <a:ext cx="3390899" cy="79298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sz="2000" b="0" dirty="0">
                <a:solidFill>
                  <a:srgbClr val="131022"/>
                </a:solidFill>
                <a:latin typeface="Manrope"/>
              </a:rPr>
              <a:t>Total active users </a:t>
            </a:r>
          </a:p>
        </p:txBody>
      </p:sp>
      <p:pic>
        <p:nvPicPr>
          <p:cNvPr id="8" name="Picture 7">
            <a:extLst>
              <a:ext uri="{FF2B5EF4-FFF2-40B4-BE49-F238E27FC236}">
                <a16:creationId xmlns:a16="http://schemas.microsoft.com/office/drawing/2014/main" id="{6FCCCA37-4A61-E6A3-D5D4-4A2444714F41}"/>
              </a:ext>
            </a:extLst>
          </p:cNvPr>
          <p:cNvPicPr>
            <a:picLocks noChangeAspect="1"/>
          </p:cNvPicPr>
          <p:nvPr/>
        </p:nvPicPr>
        <p:blipFill>
          <a:blip r:embed="rId5"/>
          <a:stretch>
            <a:fillRect/>
          </a:stretch>
        </p:blipFill>
        <p:spPr>
          <a:xfrm>
            <a:off x="4037335" y="1145539"/>
            <a:ext cx="5649113" cy="952633"/>
          </a:xfrm>
          <a:prstGeom prst="rect">
            <a:avLst/>
          </a:prstGeom>
        </p:spPr>
      </p:pic>
      <p:pic>
        <p:nvPicPr>
          <p:cNvPr id="15" name="Picture 14">
            <a:extLst>
              <a:ext uri="{FF2B5EF4-FFF2-40B4-BE49-F238E27FC236}">
                <a16:creationId xmlns:a16="http://schemas.microsoft.com/office/drawing/2014/main" id="{015F5B68-7863-8687-B740-689D24E07150}"/>
              </a:ext>
            </a:extLst>
          </p:cNvPr>
          <p:cNvPicPr>
            <a:picLocks noChangeAspect="1"/>
          </p:cNvPicPr>
          <p:nvPr/>
        </p:nvPicPr>
        <p:blipFill>
          <a:blip r:embed="rId6"/>
          <a:stretch>
            <a:fillRect/>
          </a:stretch>
        </p:blipFill>
        <p:spPr>
          <a:xfrm>
            <a:off x="4104019" y="3408096"/>
            <a:ext cx="5582429" cy="962159"/>
          </a:xfrm>
          <a:prstGeom prst="rect">
            <a:avLst/>
          </a:prstGeom>
        </p:spPr>
      </p:pic>
      <p:sp>
        <p:nvSpPr>
          <p:cNvPr id="17" name="Title 1">
            <a:extLst>
              <a:ext uri="{FF2B5EF4-FFF2-40B4-BE49-F238E27FC236}">
                <a16:creationId xmlns:a16="http://schemas.microsoft.com/office/drawing/2014/main" id="{8C1F56F4-92D8-8843-A58C-B157E86E6C50}"/>
              </a:ext>
            </a:extLst>
          </p:cNvPr>
          <p:cNvSpPr txBox="1">
            <a:spLocks/>
          </p:cNvSpPr>
          <p:nvPr/>
        </p:nvSpPr>
        <p:spPr>
          <a:xfrm>
            <a:off x="457201" y="3916096"/>
            <a:ext cx="3390899" cy="606559"/>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sz="2000" b="0" dirty="0">
                <a:solidFill>
                  <a:srgbClr val="131022"/>
                </a:solidFill>
                <a:latin typeface="Manrope"/>
              </a:rPr>
              <a:t>Total Unsubscribed users </a:t>
            </a:r>
          </a:p>
        </p:txBody>
      </p:sp>
      <p:sp>
        <p:nvSpPr>
          <p:cNvPr id="18" name="TextBox 17">
            <a:extLst>
              <a:ext uri="{FF2B5EF4-FFF2-40B4-BE49-F238E27FC236}">
                <a16:creationId xmlns:a16="http://schemas.microsoft.com/office/drawing/2014/main" id="{5B8FE1EA-DC5A-C7B8-0768-999DE8A34D42}"/>
              </a:ext>
            </a:extLst>
          </p:cNvPr>
          <p:cNvSpPr txBox="1"/>
          <p:nvPr/>
        </p:nvSpPr>
        <p:spPr>
          <a:xfrm>
            <a:off x="4254500" y="2387600"/>
            <a:ext cx="5257800" cy="646331"/>
          </a:xfrm>
          <a:prstGeom prst="rect">
            <a:avLst/>
          </a:prstGeom>
          <a:noFill/>
        </p:spPr>
        <p:txBody>
          <a:bodyPr wrap="square" rtlCol="0">
            <a:spAutoFit/>
          </a:bodyPr>
          <a:lstStyle/>
          <a:p>
            <a:r>
              <a:rPr lang="en-US" dirty="0"/>
              <a:t>Total active users are declined by </a:t>
            </a:r>
            <a:r>
              <a:rPr lang="en-US" b="1" dirty="0"/>
              <a:t>8.28%</a:t>
            </a:r>
            <a:r>
              <a:rPr lang="en-US" dirty="0"/>
              <a:t> after the launch of 5G</a:t>
            </a:r>
            <a:endParaRPr lang="en-IN" dirty="0"/>
          </a:p>
        </p:txBody>
      </p:sp>
      <p:sp>
        <p:nvSpPr>
          <p:cNvPr id="19" name="TextBox 18">
            <a:extLst>
              <a:ext uri="{FF2B5EF4-FFF2-40B4-BE49-F238E27FC236}">
                <a16:creationId xmlns:a16="http://schemas.microsoft.com/office/drawing/2014/main" id="{9B187CAD-4875-6465-4265-7D13B0509821}"/>
              </a:ext>
            </a:extLst>
          </p:cNvPr>
          <p:cNvSpPr txBox="1"/>
          <p:nvPr/>
        </p:nvSpPr>
        <p:spPr>
          <a:xfrm>
            <a:off x="4266333" y="4888330"/>
            <a:ext cx="5257800" cy="646331"/>
          </a:xfrm>
          <a:prstGeom prst="rect">
            <a:avLst/>
          </a:prstGeom>
          <a:noFill/>
        </p:spPr>
        <p:txBody>
          <a:bodyPr wrap="square" rtlCol="0">
            <a:spAutoFit/>
          </a:bodyPr>
          <a:lstStyle/>
          <a:p>
            <a:r>
              <a:rPr lang="en-US" dirty="0"/>
              <a:t>Total unsubscribed users are increased by </a:t>
            </a:r>
            <a:r>
              <a:rPr lang="en-US" b="1" dirty="0"/>
              <a:t>23.5%</a:t>
            </a:r>
            <a:r>
              <a:rPr lang="en-US" dirty="0"/>
              <a:t> after the launch of 5G</a:t>
            </a:r>
            <a:endParaRPr lang="en-IN" dirty="0"/>
          </a:p>
        </p:txBody>
      </p:sp>
      <p:pic>
        <p:nvPicPr>
          <p:cNvPr id="127" name="Audio 126">
            <a:hlinkClick r:id="" action="ppaction://media"/>
            <a:extLst>
              <a:ext uri="{FF2B5EF4-FFF2-40B4-BE49-F238E27FC236}">
                <a16:creationId xmlns:a16="http://schemas.microsoft.com/office/drawing/2014/main" id="{F4FFA1EA-7534-77C3-119D-98CF034F761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126" name="Ink 125">
                <a:extLst>
                  <a:ext uri="{FF2B5EF4-FFF2-40B4-BE49-F238E27FC236}">
                    <a16:creationId xmlns:a16="http://schemas.microsoft.com/office/drawing/2014/main" id="{217BBF08-1FEA-15B3-3FD9-1339F5C3193E}"/>
                  </a:ext>
                </a:extLst>
              </p14:cNvPr>
              <p14:cNvContentPartPr/>
              <p14:nvPr>
                <p:extLst>
                  <p:ext uri="{42D2F446-02D8-4167-A562-619A0277C38B}">
                    <p15:isNarration xmlns:p15="http://schemas.microsoft.com/office/powerpoint/2012/main" val="1"/>
                  </p:ext>
                </p:extLst>
              </p14:nvPr>
            </p14:nvContentPartPr>
            <p14:xfrm>
              <a:off x="4145760" y="1498320"/>
              <a:ext cx="4417200" cy="3939480"/>
            </p14:xfrm>
          </p:contentPart>
        </mc:Choice>
        <mc:Fallback>
          <p:pic>
            <p:nvPicPr>
              <p:cNvPr id="126" name="Ink 125">
                <a:extLst>
                  <a:ext uri="{FF2B5EF4-FFF2-40B4-BE49-F238E27FC236}">
                    <a16:creationId xmlns:a16="http://schemas.microsoft.com/office/drawing/2014/main" id="{217BBF08-1FEA-15B3-3FD9-1339F5C3193E}"/>
                  </a:ext>
                </a:extLst>
              </p:cNvPr>
              <p:cNvPicPr>
                <a:picLocks noGrp="1" noRot="1" noChangeAspect="1" noMove="1" noResize="1" noEditPoints="1" noAdjustHandles="1" noChangeArrowheads="1" noChangeShapeType="1"/>
              </p:cNvPicPr>
              <p:nvPr/>
            </p:nvPicPr>
            <p:blipFill>
              <a:blip r:embed="rId9"/>
              <a:stretch>
                <a:fillRect/>
              </a:stretch>
            </p:blipFill>
            <p:spPr>
              <a:xfrm>
                <a:off x="4129920" y="1434960"/>
                <a:ext cx="4448520" cy="4066200"/>
              </a:xfrm>
              <a:prstGeom prst="rect">
                <a:avLst/>
              </a:prstGeom>
            </p:spPr>
          </p:pic>
        </mc:Fallback>
      </mc:AlternateContent>
    </p:spTree>
    <p:extLst>
      <p:ext uri="{BB962C8B-B14F-4D97-AF65-F5344CB8AC3E}">
        <p14:creationId xmlns:p14="http://schemas.microsoft.com/office/powerpoint/2010/main" val="31775776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2029">
        <p159:morph option="byChar"/>
      </p:transition>
    </mc:Choice>
    <mc:Fallback>
      <p:transition spd="slow" advTm="420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7"/>
                                        </p:tgtEl>
                                      </p:cBhvr>
                                    </p:cmd>
                                  </p:childTnLst>
                                </p:cTn>
                              </p:par>
                              <p:par>
                                <p:cTn id="7" presetID="59" presetClass="entr" presetSubtype="0" fill="hold" nodeType="withEffect">
                                  <p:stCondLst>
                                    <p:cond delay="0"/>
                                  </p:stCondLst>
                                  <p:childTnLst>
                                    <p:set>
                                      <p:cBhvr>
                                        <p:cTn id="8" dur="1" fill="hold">
                                          <p:stCondLst>
                                            <p:cond delay="0"/>
                                          </p:stCondLst>
                                        </p:cTn>
                                        <p:tgtEl>
                                          <p:spTgt spid="126"/>
                                        </p:tgtEl>
                                        <p:attrNameLst>
                                          <p:attrName>style.visibility</p:attrName>
                                        </p:attrNameLst>
                                      </p:cBhvr>
                                      <p:to>
                                        <p:strVal val="visible"/>
                                      </p:to>
                                    </p:set>
                                    <p:cmd type="call" cmd="playFrom(0.0)">
                                      <p:cBhvr>
                                        <p:cTn id="9" dur="1" fill="hold"/>
                                        <p:tgtEl>
                                          <p:spTgt spid="1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495300" y="311913"/>
            <a:ext cx="10663375" cy="792987"/>
          </a:xfrm>
        </p:spPr>
        <p:txBody>
          <a:bodyPr>
            <a:normAutofit/>
          </a:bodyPr>
          <a:lstStyle/>
          <a:p>
            <a:pPr algn="l"/>
            <a:r>
              <a:rPr lang="en-US" sz="5000" b="0" i="0" dirty="0">
                <a:solidFill>
                  <a:srgbClr val="131022"/>
                </a:solidFill>
                <a:effectLst/>
                <a:latin typeface="Manrope"/>
              </a:rPr>
              <a:t>After the 5G launch, </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6" name="Title 1">
            <a:extLst>
              <a:ext uri="{FF2B5EF4-FFF2-40B4-BE49-F238E27FC236}">
                <a16:creationId xmlns:a16="http://schemas.microsoft.com/office/drawing/2014/main" id="{5CA18C07-C60C-694C-6C16-6F4DE712D5C4}"/>
              </a:ext>
            </a:extLst>
          </p:cNvPr>
          <p:cNvSpPr txBox="1">
            <a:spLocks/>
          </p:cNvSpPr>
          <p:nvPr/>
        </p:nvSpPr>
        <p:spPr>
          <a:xfrm>
            <a:off x="939801" y="1449059"/>
            <a:ext cx="5994399" cy="405141"/>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sz="1500" b="0" i="0" dirty="0">
                <a:solidFill>
                  <a:srgbClr val="131022"/>
                </a:solidFill>
                <a:effectLst/>
                <a:latin typeface="Manrope"/>
              </a:rPr>
              <a:t>which plans are performing well in terms of revenue</a:t>
            </a:r>
            <a:endParaRPr lang="en-US" sz="1500" b="0" dirty="0">
              <a:solidFill>
                <a:srgbClr val="131022"/>
              </a:solidFill>
              <a:latin typeface="Manrope"/>
            </a:endParaRPr>
          </a:p>
        </p:txBody>
      </p:sp>
      <p:sp>
        <p:nvSpPr>
          <p:cNvPr id="16" name="Title 1">
            <a:extLst>
              <a:ext uri="{FF2B5EF4-FFF2-40B4-BE49-F238E27FC236}">
                <a16:creationId xmlns:a16="http://schemas.microsoft.com/office/drawing/2014/main" id="{CB574D12-9542-32C1-BAF3-42B2EA6D3811}"/>
              </a:ext>
            </a:extLst>
          </p:cNvPr>
          <p:cNvSpPr txBox="1">
            <a:spLocks/>
          </p:cNvSpPr>
          <p:nvPr/>
        </p:nvSpPr>
        <p:spPr>
          <a:xfrm>
            <a:off x="304801" y="4271696"/>
            <a:ext cx="3390899" cy="606559"/>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endParaRPr lang="en-US" sz="2000" b="0" dirty="0">
              <a:solidFill>
                <a:srgbClr val="131022"/>
              </a:solidFill>
              <a:latin typeface="Manrope"/>
            </a:endParaRPr>
          </a:p>
        </p:txBody>
      </p:sp>
      <p:sp>
        <p:nvSpPr>
          <p:cNvPr id="7" name="Title 1">
            <a:extLst>
              <a:ext uri="{FF2B5EF4-FFF2-40B4-BE49-F238E27FC236}">
                <a16:creationId xmlns:a16="http://schemas.microsoft.com/office/drawing/2014/main" id="{DB538F9C-0728-D69C-AA67-DA25085DF6A8}"/>
              </a:ext>
            </a:extLst>
          </p:cNvPr>
          <p:cNvSpPr txBox="1">
            <a:spLocks/>
          </p:cNvSpPr>
          <p:nvPr/>
        </p:nvSpPr>
        <p:spPr>
          <a:xfrm>
            <a:off x="1104900" y="4169834"/>
            <a:ext cx="5994399" cy="405141"/>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sz="1500" b="0" i="0" kern="1200" cap="all" baseline="0" dirty="0">
                <a:solidFill>
                  <a:srgbClr val="131022"/>
                </a:solidFill>
                <a:effectLst/>
                <a:latin typeface="Manrope"/>
                <a:ea typeface="+mj-ea"/>
                <a:cs typeface="+mj-cs"/>
              </a:rPr>
              <a:t>Which plans are not performing well</a:t>
            </a:r>
            <a:endParaRPr lang="en-US" sz="1500" b="0" dirty="0">
              <a:solidFill>
                <a:srgbClr val="131022"/>
              </a:solidFill>
              <a:latin typeface="Manrope"/>
            </a:endParaRPr>
          </a:p>
        </p:txBody>
      </p:sp>
      <p:pic>
        <p:nvPicPr>
          <p:cNvPr id="10" name="Picture 9">
            <a:extLst>
              <a:ext uri="{FF2B5EF4-FFF2-40B4-BE49-F238E27FC236}">
                <a16:creationId xmlns:a16="http://schemas.microsoft.com/office/drawing/2014/main" id="{438C99A0-37A2-34C1-E5C8-E01A57D131A6}"/>
              </a:ext>
            </a:extLst>
          </p:cNvPr>
          <p:cNvPicPr>
            <a:picLocks noChangeAspect="1"/>
          </p:cNvPicPr>
          <p:nvPr/>
        </p:nvPicPr>
        <p:blipFill>
          <a:blip r:embed="rId5"/>
          <a:stretch>
            <a:fillRect/>
          </a:stretch>
        </p:blipFill>
        <p:spPr>
          <a:xfrm>
            <a:off x="1629900" y="4676837"/>
            <a:ext cx="6668431" cy="1619476"/>
          </a:xfrm>
          <a:prstGeom prst="rect">
            <a:avLst/>
          </a:prstGeom>
        </p:spPr>
      </p:pic>
      <p:sp>
        <p:nvSpPr>
          <p:cNvPr id="11" name="TextBox 10">
            <a:extLst>
              <a:ext uri="{FF2B5EF4-FFF2-40B4-BE49-F238E27FC236}">
                <a16:creationId xmlns:a16="http://schemas.microsoft.com/office/drawing/2014/main" id="{BE52378B-181C-F6F5-A772-10523ADFB55B}"/>
              </a:ext>
            </a:extLst>
          </p:cNvPr>
          <p:cNvSpPr txBox="1"/>
          <p:nvPr/>
        </p:nvSpPr>
        <p:spPr>
          <a:xfrm>
            <a:off x="8737600" y="5049818"/>
            <a:ext cx="3302000" cy="1477328"/>
          </a:xfrm>
          <a:prstGeom prst="rect">
            <a:avLst/>
          </a:prstGeom>
          <a:noFill/>
        </p:spPr>
        <p:txBody>
          <a:bodyPr wrap="square" rtlCol="0">
            <a:spAutoFit/>
          </a:bodyPr>
          <a:lstStyle/>
          <a:p>
            <a:r>
              <a:rPr lang="en-US" sz="1500" dirty="0"/>
              <a:t>The revenue for ‘P7’ plan which is the ‘</a:t>
            </a:r>
            <a:r>
              <a:rPr lang="en-US" sz="1500" dirty="0">
                <a:solidFill>
                  <a:srgbClr val="002060"/>
                </a:solidFill>
              </a:rPr>
              <a:t>25 GB Combo 3G/4G data pack” </a:t>
            </a:r>
            <a:r>
              <a:rPr lang="en-US" sz="1500" dirty="0"/>
              <a:t>is declined after 5G launch , which resulted the revenue drop of from </a:t>
            </a:r>
            <a:r>
              <a:rPr lang="en-US" sz="1500" b="1" dirty="0"/>
              <a:t>582M to 155M </a:t>
            </a:r>
            <a:r>
              <a:rPr lang="en-US" sz="1500" dirty="0"/>
              <a:t>with 73.37% decreased in revenue</a:t>
            </a:r>
            <a:endParaRPr lang="en-IN" sz="1500" b="1" dirty="0"/>
          </a:p>
        </p:txBody>
      </p:sp>
      <p:pic>
        <p:nvPicPr>
          <p:cNvPr id="13" name="Picture 12">
            <a:extLst>
              <a:ext uri="{FF2B5EF4-FFF2-40B4-BE49-F238E27FC236}">
                <a16:creationId xmlns:a16="http://schemas.microsoft.com/office/drawing/2014/main" id="{3B427E0D-8010-6E7D-60C9-63F22EE38FD8}"/>
              </a:ext>
            </a:extLst>
          </p:cNvPr>
          <p:cNvPicPr>
            <a:picLocks noChangeAspect="1"/>
          </p:cNvPicPr>
          <p:nvPr/>
        </p:nvPicPr>
        <p:blipFill>
          <a:blip r:embed="rId6"/>
          <a:stretch>
            <a:fillRect/>
          </a:stretch>
        </p:blipFill>
        <p:spPr>
          <a:xfrm>
            <a:off x="1582269" y="2070374"/>
            <a:ext cx="6716062" cy="1781424"/>
          </a:xfrm>
          <a:prstGeom prst="rect">
            <a:avLst/>
          </a:prstGeom>
        </p:spPr>
      </p:pic>
      <p:sp>
        <p:nvSpPr>
          <p:cNvPr id="14" name="TextBox 13">
            <a:extLst>
              <a:ext uri="{FF2B5EF4-FFF2-40B4-BE49-F238E27FC236}">
                <a16:creationId xmlns:a16="http://schemas.microsoft.com/office/drawing/2014/main" id="{8DD1398D-2FE1-B52D-4D36-588CCC11606D}"/>
              </a:ext>
            </a:extLst>
          </p:cNvPr>
          <p:cNvSpPr txBox="1"/>
          <p:nvPr/>
        </p:nvSpPr>
        <p:spPr>
          <a:xfrm>
            <a:off x="8737600" y="2454111"/>
            <a:ext cx="3302000" cy="1708160"/>
          </a:xfrm>
          <a:prstGeom prst="rect">
            <a:avLst/>
          </a:prstGeom>
          <a:noFill/>
        </p:spPr>
        <p:txBody>
          <a:bodyPr wrap="square" rtlCol="0">
            <a:spAutoFit/>
          </a:bodyPr>
          <a:lstStyle/>
          <a:p>
            <a:r>
              <a:rPr lang="en-US" sz="1500" dirty="0"/>
              <a:t>The revenue for ‘P1’ plan which is the ‘</a:t>
            </a:r>
            <a:r>
              <a:rPr lang="en-US" sz="1500" dirty="0">
                <a:solidFill>
                  <a:srgbClr val="002060"/>
                </a:solidFill>
              </a:rPr>
              <a:t>Smart recharge pack(2GB/Day combo for 3 months)” </a:t>
            </a:r>
            <a:r>
              <a:rPr lang="en-US" sz="1500" dirty="0"/>
              <a:t>is increased after 5G launch , which resulted the revenue increase from </a:t>
            </a:r>
            <a:r>
              <a:rPr lang="en-US" sz="1500" b="1" dirty="0"/>
              <a:t>1.8BN to 2.4BN </a:t>
            </a:r>
            <a:r>
              <a:rPr lang="en-US" sz="1500" dirty="0"/>
              <a:t>with 33.3% increased in revenue.</a:t>
            </a:r>
            <a:endParaRPr lang="en-IN" sz="1500" b="1" dirty="0"/>
          </a:p>
        </p:txBody>
      </p:sp>
      <p:pic>
        <p:nvPicPr>
          <p:cNvPr id="202" name="Audio 201">
            <a:hlinkClick r:id="" action="ppaction://media"/>
            <a:extLst>
              <a:ext uri="{FF2B5EF4-FFF2-40B4-BE49-F238E27FC236}">
                <a16:creationId xmlns:a16="http://schemas.microsoft.com/office/drawing/2014/main" id="{17400A97-B21E-8603-5D3B-E88568782B0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201" name="Ink 200">
                <a:extLst>
                  <a:ext uri="{FF2B5EF4-FFF2-40B4-BE49-F238E27FC236}">
                    <a16:creationId xmlns:a16="http://schemas.microsoft.com/office/drawing/2014/main" id="{F6F9CA5B-274F-F4B6-5C93-F8AD539F844C}"/>
                  </a:ext>
                </a:extLst>
              </p14:cNvPr>
              <p14:cNvContentPartPr/>
              <p14:nvPr>
                <p:extLst>
                  <p:ext uri="{42D2F446-02D8-4167-A562-619A0277C38B}">
                    <p15:isNarration xmlns:p15="http://schemas.microsoft.com/office/powerpoint/2012/main" val="1"/>
                  </p:ext>
                </p:extLst>
              </p14:nvPr>
            </p14:nvContentPartPr>
            <p14:xfrm>
              <a:off x="2802240" y="3138480"/>
              <a:ext cx="5063400" cy="2518920"/>
            </p14:xfrm>
          </p:contentPart>
        </mc:Choice>
        <mc:Fallback>
          <p:pic>
            <p:nvPicPr>
              <p:cNvPr id="201" name="Ink 200">
                <a:extLst>
                  <a:ext uri="{FF2B5EF4-FFF2-40B4-BE49-F238E27FC236}">
                    <a16:creationId xmlns:a16="http://schemas.microsoft.com/office/drawing/2014/main" id="{F6F9CA5B-274F-F4B6-5C93-F8AD539F844C}"/>
                  </a:ext>
                </a:extLst>
              </p:cNvPr>
              <p:cNvPicPr>
                <a:picLocks noGrp="1" noRot="1" noChangeAspect="1" noMove="1" noResize="1" noEditPoints="1" noAdjustHandles="1" noChangeArrowheads="1" noChangeShapeType="1"/>
              </p:cNvPicPr>
              <p:nvPr/>
            </p:nvPicPr>
            <p:blipFill>
              <a:blip r:embed="rId9"/>
              <a:stretch>
                <a:fillRect/>
              </a:stretch>
            </p:blipFill>
            <p:spPr>
              <a:xfrm>
                <a:off x="2786400" y="3075120"/>
                <a:ext cx="5094720" cy="2645640"/>
              </a:xfrm>
              <a:prstGeom prst="rect">
                <a:avLst/>
              </a:prstGeom>
            </p:spPr>
          </p:pic>
        </mc:Fallback>
      </mc:AlternateContent>
    </p:spTree>
    <p:extLst>
      <p:ext uri="{BB962C8B-B14F-4D97-AF65-F5344CB8AC3E}">
        <p14:creationId xmlns:p14="http://schemas.microsoft.com/office/powerpoint/2010/main" val="36203641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0946">
        <p159:morph option="byChar"/>
      </p:transition>
    </mc:Choice>
    <mc:Fallback>
      <p:transition spd="slow" advTm="509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2"/>
                                        </p:tgtEl>
                                      </p:cBhvr>
                                    </p:cmd>
                                  </p:childTnLst>
                                </p:cTn>
                              </p:par>
                              <p:par>
                                <p:cTn id="7" presetID="59" presetClass="entr" presetSubtype="0" fill="hold" nodeType="withEffect">
                                  <p:stCondLst>
                                    <p:cond delay="0"/>
                                  </p:stCondLst>
                                  <p:childTnLst>
                                    <p:set>
                                      <p:cBhvr>
                                        <p:cTn id="8" dur="1" fill="hold">
                                          <p:stCondLst>
                                            <p:cond delay="0"/>
                                          </p:stCondLst>
                                        </p:cTn>
                                        <p:tgtEl>
                                          <p:spTgt spid="201"/>
                                        </p:tgtEl>
                                        <p:attrNameLst>
                                          <p:attrName>style.visibility</p:attrName>
                                        </p:attrNameLst>
                                      </p:cBhvr>
                                      <p:to>
                                        <p:strVal val="visible"/>
                                      </p:to>
                                    </p:set>
                                    <p:cmd type="call" cmd="playFrom(0.0)">
                                      <p:cBhvr>
                                        <p:cTn id="9" dur="1" fill="hold"/>
                                        <p:tgtEl>
                                          <p:spTgt spid="20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0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495300" y="311913"/>
            <a:ext cx="10663375" cy="792987"/>
          </a:xfrm>
        </p:spPr>
        <p:txBody>
          <a:bodyPr>
            <a:normAutofit/>
          </a:bodyPr>
          <a:lstStyle/>
          <a:p>
            <a:pPr algn="l"/>
            <a:r>
              <a:rPr lang="en-US" sz="2000" b="0" i="0" dirty="0">
                <a:solidFill>
                  <a:srgbClr val="131022"/>
                </a:solidFill>
                <a:effectLst/>
                <a:latin typeface="Manrope"/>
              </a:rPr>
              <a:t>Is there any plan affected largely by the 5G launch? Should we continue or discontinue that plan?</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5" name="Picture 4">
            <a:extLst>
              <a:ext uri="{FF2B5EF4-FFF2-40B4-BE49-F238E27FC236}">
                <a16:creationId xmlns:a16="http://schemas.microsoft.com/office/drawing/2014/main" id="{38293DC9-10D4-E113-1085-78EC0D82D344}"/>
              </a:ext>
            </a:extLst>
          </p:cNvPr>
          <p:cNvPicPr>
            <a:picLocks noChangeAspect="1"/>
          </p:cNvPicPr>
          <p:nvPr/>
        </p:nvPicPr>
        <p:blipFill>
          <a:blip r:embed="rId5"/>
          <a:stretch>
            <a:fillRect/>
          </a:stretch>
        </p:blipFill>
        <p:spPr>
          <a:xfrm>
            <a:off x="673100" y="2830387"/>
            <a:ext cx="6506483" cy="1800476"/>
          </a:xfrm>
          <a:prstGeom prst="rect">
            <a:avLst/>
          </a:prstGeom>
        </p:spPr>
      </p:pic>
      <p:sp>
        <p:nvSpPr>
          <p:cNvPr id="7" name="TextBox 6">
            <a:extLst>
              <a:ext uri="{FF2B5EF4-FFF2-40B4-BE49-F238E27FC236}">
                <a16:creationId xmlns:a16="http://schemas.microsoft.com/office/drawing/2014/main" id="{8DAEB4A4-EBC1-2B9E-683A-4BA686D3973B}"/>
              </a:ext>
            </a:extLst>
          </p:cNvPr>
          <p:cNvSpPr txBox="1"/>
          <p:nvPr/>
        </p:nvSpPr>
        <p:spPr>
          <a:xfrm>
            <a:off x="673100" y="1727200"/>
            <a:ext cx="4787900" cy="923330"/>
          </a:xfrm>
          <a:prstGeom prst="rect">
            <a:avLst/>
          </a:prstGeom>
          <a:noFill/>
        </p:spPr>
        <p:txBody>
          <a:bodyPr wrap="square" rtlCol="0">
            <a:spAutoFit/>
          </a:bodyPr>
          <a:lstStyle/>
          <a:p>
            <a:r>
              <a:rPr lang="en-US" dirty="0"/>
              <a:t>After the launch of 5G </a:t>
            </a:r>
            <a:r>
              <a:rPr lang="en-US" b="1" dirty="0"/>
              <a:t>25GB combo 3G /4G data </a:t>
            </a:r>
            <a:r>
              <a:rPr lang="en-US" dirty="0"/>
              <a:t>pack is highly effected and it resulted in revenue drop of </a:t>
            </a:r>
            <a:r>
              <a:rPr lang="en-US" b="1" dirty="0"/>
              <a:t>426.8M</a:t>
            </a:r>
            <a:r>
              <a:rPr lang="en-US" dirty="0"/>
              <a:t> .</a:t>
            </a:r>
            <a:endParaRPr lang="en-IN" dirty="0"/>
          </a:p>
        </p:txBody>
      </p:sp>
      <p:sp>
        <p:nvSpPr>
          <p:cNvPr id="9" name="TextBox 8">
            <a:extLst>
              <a:ext uri="{FF2B5EF4-FFF2-40B4-BE49-F238E27FC236}">
                <a16:creationId xmlns:a16="http://schemas.microsoft.com/office/drawing/2014/main" id="{0F1D68D0-CEE2-AC4E-D426-C77EBFD38CE9}"/>
              </a:ext>
            </a:extLst>
          </p:cNvPr>
          <p:cNvSpPr txBox="1"/>
          <p:nvPr/>
        </p:nvSpPr>
        <p:spPr>
          <a:xfrm>
            <a:off x="1308100" y="4810720"/>
            <a:ext cx="4787900" cy="646331"/>
          </a:xfrm>
          <a:prstGeom prst="rect">
            <a:avLst/>
          </a:prstGeom>
          <a:noFill/>
        </p:spPr>
        <p:txBody>
          <a:bodyPr wrap="square" rtlCol="0">
            <a:spAutoFit/>
          </a:bodyPr>
          <a:lstStyle/>
          <a:p>
            <a:r>
              <a:rPr lang="en-US" dirty="0"/>
              <a:t>This is Outdated plan as everyone is trying to upgrade to 5G , 3G is outdated, </a:t>
            </a:r>
            <a:endParaRPr lang="en-IN" dirty="0"/>
          </a:p>
        </p:txBody>
      </p:sp>
      <p:pic>
        <p:nvPicPr>
          <p:cNvPr id="272" name="Audio 271">
            <a:hlinkClick r:id="" action="ppaction://media"/>
            <a:extLst>
              <a:ext uri="{FF2B5EF4-FFF2-40B4-BE49-F238E27FC236}">
                <a16:creationId xmlns:a16="http://schemas.microsoft.com/office/drawing/2014/main" id="{EC47EE60-EECB-795E-1A7A-2E09D4BB0BE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271" name="Ink 270">
                <a:extLst>
                  <a:ext uri="{FF2B5EF4-FFF2-40B4-BE49-F238E27FC236}">
                    <a16:creationId xmlns:a16="http://schemas.microsoft.com/office/drawing/2014/main" id="{D5B506AB-1795-A2DD-886E-FF5931B162D8}"/>
                  </a:ext>
                </a:extLst>
              </p14:cNvPr>
              <p14:cNvContentPartPr/>
              <p14:nvPr>
                <p:extLst>
                  <p:ext uri="{42D2F446-02D8-4167-A562-619A0277C38B}">
                    <p15:isNarration xmlns:p15="http://schemas.microsoft.com/office/powerpoint/2012/main" val="1"/>
                  </p:ext>
                </p:extLst>
              </p14:nvPr>
            </p14:nvContentPartPr>
            <p14:xfrm>
              <a:off x="3151080" y="2402280"/>
              <a:ext cx="2493000" cy="904680"/>
            </p14:xfrm>
          </p:contentPart>
        </mc:Choice>
        <mc:Fallback>
          <p:pic>
            <p:nvPicPr>
              <p:cNvPr id="271" name="Ink 270">
                <a:extLst>
                  <a:ext uri="{FF2B5EF4-FFF2-40B4-BE49-F238E27FC236}">
                    <a16:creationId xmlns:a16="http://schemas.microsoft.com/office/drawing/2014/main" id="{D5B506AB-1795-A2DD-886E-FF5931B162D8}"/>
                  </a:ext>
                </a:extLst>
              </p:cNvPr>
              <p:cNvPicPr>
                <a:picLocks noGrp="1" noRot="1" noChangeAspect="1" noMove="1" noResize="1" noEditPoints="1" noAdjustHandles="1" noChangeArrowheads="1" noChangeShapeType="1"/>
              </p:cNvPicPr>
              <p:nvPr/>
            </p:nvPicPr>
            <p:blipFill>
              <a:blip r:embed="rId8"/>
              <a:stretch>
                <a:fillRect/>
              </a:stretch>
            </p:blipFill>
            <p:spPr>
              <a:xfrm>
                <a:off x="3135240" y="2338920"/>
                <a:ext cx="2524320" cy="1031400"/>
              </a:xfrm>
              <a:prstGeom prst="rect">
                <a:avLst/>
              </a:prstGeom>
            </p:spPr>
          </p:pic>
        </mc:Fallback>
      </mc:AlternateContent>
    </p:spTree>
    <p:extLst>
      <p:ext uri="{BB962C8B-B14F-4D97-AF65-F5344CB8AC3E}">
        <p14:creationId xmlns:p14="http://schemas.microsoft.com/office/powerpoint/2010/main" val="35362987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3259">
        <p159:morph option="byChar"/>
      </p:transition>
    </mc:Choice>
    <mc:Fallback>
      <p:transition spd="slow" advTm="232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2"/>
                                        </p:tgtEl>
                                      </p:cBhvr>
                                    </p:cmd>
                                  </p:childTnLst>
                                </p:cTn>
                              </p:par>
                              <p:par>
                                <p:cTn id="7" presetID="59" presetClass="entr" presetSubtype="0" fill="hold" nodeType="withEffect">
                                  <p:stCondLst>
                                    <p:cond delay="0"/>
                                  </p:stCondLst>
                                  <p:childTnLst>
                                    <p:set>
                                      <p:cBhvr>
                                        <p:cTn id="8" dur="1" fill="hold">
                                          <p:stCondLst>
                                            <p:cond delay="0"/>
                                          </p:stCondLst>
                                        </p:cTn>
                                        <p:tgtEl>
                                          <p:spTgt spid="271"/>
                                        </p:tgtEl>
                                        <p:attrNameLst>
                                          <p:attrName>style.visibility</p:attrName>
                                        </p:attrNameLst>
                                      </p:cBhvr>
                                      <p:to>
                                        <p:strVal val="visible"/>
                                      </p:to>
                                    </p:set>
                                    <p:cmd type="call" cmd="playFrom(0.0)">
                                      <p:cBhvr>
                                        <p:cTn id="9" dur="1" fill="hold"/>
                                        <p:tgtEl>
                                          <p:spTgt spid="27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7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6"/>
</p:tagLst>
</file>

<file path=ppt/tags/tag2.xml><?xml version="1.0" encoding="utf-8"?>
<p:tagLst xmlns:a="http://schemas.openxmlformats.org/drawingml/2006/main" xmlns:r="http://schemas.openxmlformats.org/officeDocument/2006/relationships" xmlns:p="http://schemas.openxmlformats.org/presentationml/2006/main">
  <p:tag name="TIMING" val="|4.7|0.6|6.4|22.9"/>
</p:tagLst>
</file>

<file path=ppt/tags/tag3.xml><?xml version="1.0" encoding="utf-8"?>
<p:tagLst xmlns:a="http://schemas.openxmlformats.org/drawingml/2006/main" xmlns:r="http://schemas.openxmlformats.org/officeDocument/2006/relationships" xmlns:p="http://schemas.openxmlformats.org/presentationml/2006/main">
  <p:tag name="TIMING" val="|0|0.6|10"/>
</p:tagLst>
</file>

<file path=ppt/tags/tag4.xml><?xml version="1.0" encoding="utf-8"?>
<p:tagLst xmlns:a="http://schemas.openxmlformats.org/drawingml/2006/main" xmlns:r="http://schemas.openxmlformats.org/officeDocument/2006/relationships" xmlns:p="http://schemas.openxmlformats.org/presentationml/2006/main">
  <p:tag name="TIMING" val="|0|9.7|2.3|1.8|2.5"/>
</p:tagLst>
</file>

<file path=ppt/tags/tag5.xml><?xml version="1.0" encoding="utf-8"?>
<p:tagLst xmlns:a="http://schemas.openxmlformats.org/drawingml/2006/main" xmlns:r="http://schemas.openxmlformats.org/officeDocument/2006/relationships" xmlns:p="http://schemas.openxmlformats.org/presentationml/2006/main">
  <p:tag name="TIMING" val="|3.6"/>
</p:tagLst>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Colorful abstract pitch deck</Template>
  <TotalTime>722</TotalTime>
  <Words>616</Words>
  <Application>Microsoft Office PowerPoint</Application>
  <PresentationFormat>Widescreen</PresentationFormat>
  <Paragraphs>73</Paragraphs>
  <Slides>12</Slides>
  <Notes>12</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Avenir Next LT Pro</vt:lpstr>
      <vt:lpstr>Calibri</vt:lpstr>
      <vt:lpstr>Manrope</vt:lpstr>
      <vt:lpstr>Segoe UI</vt:lpstr>
      <vt:lpstr>Custom</vt:lpstr>
      <vt:lpstr>WAVECOn Telecom Analysis</vt:lpstr>
      <vt:lpstr>About WavecoN telecom</vt:lpstr>
      <vt:lpstr>Agenda</vt:lpstr>
      <vt:lpstr>Important KPI’s</vt:lpstr>
      <vt:lpstr>Lets first understand the database</vt:lpstr>
      <vt:lpstr>What is the impact of the 5G launch on our revenue?</vt:lpstr>
      <vt:lpstr>Which KPI is underperforming after the 5G launch?</vt:lpstr>
      <vt:lpstr>After the 5G launch, </vt:lpstr>
      <vt:lpstr>Is there any plan affected largely by the 5G launch? Should we continue or discontinue that plan?</vt:lpstr>
      <vt:lpstr>Is there any plan that is discontinued after the 5G launch? What is the reason for it?</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Keerthan Poojary</dc:creator>
  <cp:lastModifiedBy>Keerthan Poojary</cp:lastModifiedBy>
  <cp:revision>6</cp:revision>
  <dcterms:created xsi:type="dcterms:W3CDTF">2025-02-06T03:48:26Z</dcterms:created>
  <dcterms:modified xsi:type="dcterms:W3CDTF">2025-02-06T15:51:05Z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